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89" r:id="rId4"/>
    <p:sldId id="287" r:id="rId5"/>
    <p:sldId id="263" r:id="rId6"/>
    <p:sldId id="272" r:id="rId7"/>
    <p:sldId id="265" r:id="rId8"/>
    <p:sldId id="266" r:id="rId9"/>
    <p:sldId id="274" r:id="rId10"/>
    <p:sldId id="275" r:id="rId11"/>
    <p:sldId id="276" r:id="rId12"/>
    <p:sldId id="277" r:id="rId13"/>
    <p:sldId id="278" r:id="rId14"/>
    <p:sldId id="280" r:id="rId15"/>
    <p:sldId id="281" r:id="rId16"/>
    <p:sldId id="283" r:id="rId17"/>
    <p:sldId id="286" r:id="rId18"/>
    <p:sldId id="28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69410"/>
  </p:normalViewPr>
  <p:slideViewPr>
    <p:cSldViewPr snapToGrid="0">
      <p:cViewPr varScale="1">
        <p:scale>
          <a:sx n="86" d="100"/>
          <a:sy n="86" d="100"/>
        </p:scale>
        <p:origin x="159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69104-EB53-9649-BA2F-84586F2F34F7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012656-A162-C048-B9D3-78395EFBD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1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12656-A162-C048-B9D3-78395EFBD84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32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12656-A162-C048-B9D3-78395EFBD84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32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12656-A162-C048-B9D3-78395EFBD84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1086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12656-A162-C048-B9D3-78395EFBD84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67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12656-A162-C048-B9D3-78395EFBD84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5369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12656-A162-C048-B9D3-78395EFBD8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53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12656-A162-C048-B9D3-78395EFBD8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084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12656-A162-C048-B9D3-78395EFBD8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51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12656-A162-C048-B9D3-78395EFBD8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813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12656-A162-C048-B9D3-78395EFBD8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036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12656-A162-C048-B9D3-78395EFBD8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8929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12656-A162-C048-B9D3-78395EFBD8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36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12656-A162-C048-B9D3-78395EFBD8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632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012656-A162-C048-B9D3-78395EFBD84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6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276-19FA-8C42-9F86-4DECDB15E6AE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7B59-310F-B84A-A6AF-8106E904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58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276-19FA-8C42-9F86-4DECDB15E6AE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7B59-310F-B84A-A6AF-8106E904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5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276-19FA-8C42-9F86-4DECDB15E6AE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7B59-310F-B84A-A6AF-8106E904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6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276-19FA-8C42-9F86-4DECDB15E6AE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7B59-310F-B84A-A6AF-8106E904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46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276-19FA-8C42-9F86-4DECDB15E6AE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7B59-310F-B84A-A6AF-8106E904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07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276-19FA-8C42-9F86-4DECDB15E6AE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7B59-310F-B84A-A6AF-8106E904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65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276-19FA-8C42-9F86-4DECDB15E6AE}" type="datetimeFigureOut">
              <a:rPr lang="en-US" smtClean="0"/>
              <a:t>9/6/23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7B59-310F-B84A-A6AF-8106E904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27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276-19FA-8C42-9F86-4DECDB15E6AE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7B59-310F-B84A-A6AF-8106E904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93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276-19FA-8C42-9F86-4DECDB15E6AE}" type="datetimeFigureOut">
              <a:rPr lang="en-US" smtClean="0"/>
              <a:t>9/6/23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7B59-310F-B84A-A6AF-8106E904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85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276-19FA-8C42-9F86-4DECDB15E6AE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7B59-310F-B84A-A6AF-8106E904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854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80276-19FA-8C42-9F86-4DECDB15E6AE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97B59-310F-B84A-A6AF-8106E904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5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80276-19FA-8C42-9F86-4DECDB15E6AE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97B59-310F-B84A-A6AF-8106E9044C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10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xcourts.gov/media/1453885/ajr-map-2017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59C34-14E7-AD60-4805-3EC55E4415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 fontScale="90000"/>
          </a:bodyPr>
          <a:lstStyle/>
          <a:p>
            <a:r>
              <a:rPr lang="en-US"/>
              <a:t>Texas Business Courts and the Fifteenth Court of Appeals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853917-B303-5304-D2A0-90069AB5C0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  <a:p>
            <a:r>
              <a:rPr lang="en-US"/>
              <a:t>Fifth District Court of Appeals</a:t>
            </a:r>
          </a:p>
          <a:p>
            <a:r>
              <a:rPr lang="en-US"/>
              <a:t>Justice Bill Pedersen III</a:t>
            </a:r>
          </a:p>
          <a:p>
            <a:r>
              <a:rPr lang="en-US"/>
              <a:t>Justice Dennise Garcia</a:t>
            </a:r>
          </a:p>
          <a:p>
            <a:r>
              <a:rPr lang="en-US"/>
              <a:t>Jamaria Rongey, Law Clerk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895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3261"/>
            <a:ext cx="10515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1130">
              <a:lnSpc>
                <a:spcPct val="100000"/>
              </a:lnSpc>
              <a:spcBef>
                <a:spcPts val="95"/>
              </a:spcBef>
            </a:pPr>
            <a:r>
              <a:rPr lang="en-US" spc="-30" dirty="0"/>
              <a:t>	  </a:t>
            </a:r>
            <a:r>
              <a:rPr spc="-30" dirty="0"/>
              <a:t>Jurisdiction:</a:t>
            </a:r>
            <a:r>
              <a:rPr spc="-240" dirty="0"/>
              <a:t> </a:t>
            </a:r>
            <a:r>
              <a:rPr dirty="0"/>
              <a:t>The</a:t>
            </a:r>
            <a:r>
              <a:rPr spc="-60" dirty="0"/>
              <a:t> </a:t>
            </a:r>
            <a:r>
              <a:rPr dirty="0"/>
              <a:t>$5</a:t>
            </a:r>
            <a:r>
              <a:rPr spc="-40" dirty="0"/>
              <a:t> </a:t>
            </a:r>
            <a:r>
              <a:rPr spc="-10" dirty="0"/>
              <a:t>Million</a:t>
            </a:r>
            <a:r>
              <a:rPr spc="-155" dirty="0"/>
              <a:t> </a:t>
            </a:r>
            <a:r>
              <a:rPr spc="-10" dirty="0"/>
              <a:t>Category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xfrm>
            <a:off x="10749660" y="6333898"/>
            <a:ext cx="24625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4966AC"/>
                </a:solidFill>
                <a:latin typeface="Corbel"/>
                <a:cs typeface="Corbel"/>
              </a:defRPr>
            </a:lvl1pPr>
          </a:lstStyle>
          <a:p>
            <a:pPr marL="116839">
              <a:lnSpc>
                <a:spcPts val="1230"/>
              </a:lnSpc>
            </a:pPr>
            <a:fld id="{81D60167-4931-47E6-BA6A-407CBD079E47}" type="slidenum">
              <a:rPr lang="en-US" smtClean="0"/>
              <a:pPr marL="116839">
                <a:lnSpc>
                  <a:spcPts val="1230"/>
                </a:lnSpc>
              </a:pPr>
              <a:t>10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31214" y="5630367"/>
            <a:ext cx="9222105" cy="605155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94945" marR="5080" indent="-182880">
              <a:lnSpc>
                <a:spcPts val="2160"/>
              </a:lnSpc>
              <a:spcBef>
                <a:spcPts val="375"/>
              </a:spcBef>
              <a:buSzPct val="80000"/>
              <a:buFont typeface="Corbel"/>
              <a:buChar char="•"/>
              <a:tabLst>
                <a:tab pos="194945" algn="l"/>
              </a:tabLst>
            </a:pPr>
            <a:r>
              <a:rPr sz="2000" b="1" i="1" dirty="0">
                <a:latin typeface="Corbel-BoldItalic"/>
                <a:cs typeface="Corbel-BoldItalic"/>
              </a:rPr>
              <a:t>Note:</a:t>
            </a:r>
            <a:r>
              <a:rPr sz="2000" b="1" i="1" spc="-35" dirty="0">
                <a:latin typeface="Corbel-BoldItalic"/>
                <a:cs typeface="Corbel-BoldItalic"/>
              </a:rPr>
              <a:t> </a:t>
            </a:r>
            <a:r>
              <a:rPr sz="2000" b="1" i="1" dirty="0">
                <a:latin typeface="Corbel-BoldItalic"/>
                <a:cs typeface="Corbel-BoldItalic"/>
              </a:rPr>
              <a:t>these</a:t>
            </a:r>
            <a:r>
              <a:rPr sz="2000" b="1" i="1" spc="-20" dirty="0">
                <a:latin typeface="Corbel-BoldItalic"/>
                <a:cs typeface="Corbel-BoldItalic"/>
              </a:rPr>
              <a:t> </a:t>
            </a:r>
            <a:r>
              <a:rPr sz="2000" b="1" i="1" dirty="0">
                <a:latin typeface="Corbel-BoldItalic"/>
                <a:cs typeface="Corbel-BoldItalic"/>
              </a:rPr>
              <a:t>cases</a:t>
            </a:r>
            <a:r>
              <a:rPr sz="2000" b="1" i="1" spc="-15" dirty="0">
                <a:latin typeface="Corbel-BoldItalic"/>
                <a:cs typeface="Corbel-BoldItalic"/>
              </a:rPr>
              <a:t> </a:t>
            </a:r>
            <a:r>
              <a:rPr sz="2000" b="1" i="1" dirty="0">
                <a:latin typeface="Corbel-BoldItalic"/>
                <a:cs typeface="Corbel-BoldItalic"/>
              </a:rPr>
              <a:t>are</a:t>
            </a:r>
            <a:r>
              <a:rPr sz="2000" b="1" i="1" spc="-30" dirty="0">
                <a:latin typeface="Corbel-BoldItalic"/>
                <a:cs typeface="Corbel-BoldItalic"/>
              </a:rPr>
              <a:t> </a:t>
            </a:r>
            <a:r>
              <a:rPr sz="2000" b="1" i="1" dirty="0">
                <a:latin typeface="Corbel-BoldItalic"/>
                <a:cs typeface="Corbel-BoldItalic"/>
              </a:rPr>
              <a:t>within</a:t>
            </a:r>
            <a:r>
              <a:rPr sz="2000" b="1" i="1" spc="-25" dirty="0">
                <a:latin typeface="Corbel-BoldItalic"/>
                <a:cs typeface="Corbel-BoldItalic"/>
              </a:rPr>
              <a:t> </a:t>
            </a:r>
            <a:r>
              <a:rPr sz="2000" b="1" i="1" dirty="0">
                <a:latin typeface="Corbel-BoldItalic"/>
                <a:cs typeface="Corbel-BoldItalic"/>
              </a:rPr>
              <a:t>the</a:t>
            </a:r>
            <a:r>
              <a:rPr sz="2000" b="1" i="1" spc="-5" dirty="0">
                <a:latin typeface="Corbel-BoldItalic"/>
                <a:cs typeface="Corbel-BoldItalic"/>
              </a:rPr>
              <a:t> </a:t>
            </a:r>
            <a:r>
              <a:rPr sz="2000" b="1" i="1" spc="-10" dirty="0">
                <a:latin typeface="Corbel-BoldItalic"/>
                <a:cs typeface="Corbel-BoldItalic"/>
              </a:rPr>
              <a:t>Business</a:t>
            </a:r>
            <a:r>
              <a:rPr sz="2000" b="1" i="1" spc="-95" dirty="0">
                <a:latin typeface="Corbel-BoldItalic"/>
                <a:cs typeface="Corbel-BoldItalic"/>
              </a:rPr>
              <a:t> </a:t>
            </a:r>
            <a:r>
              <a:rPr sz="2000" b="1" i="1" spc="-10" dirty="0">
                <a:latin typeface="Corbel-BoldItalic"/>
                <a:cs typeface="Corbel-BoldItalic"/>
              </a:rPr>
              <a:t>Court’s</a:t>
            </a:r>
            <a:r>
              <a:rPr sz="2000" b="1" i="1" spc="-30" dirty="0">
                <a:latin typeface="Corbel-BoldItalic"/>
                <a:cs typeface="Corbel-BoldItalic"/>
              </a:rPr>
              <a:t> </a:t>
            </a:r>
            <a:r>
              <a:rPr sz="2000" b="1" i="1" dirty="0">
                <a:latin typeface="Corbel-BoldItalic"/>
                <a:cs typeface="Corbel-BoldItalic"/>
              </a:rPr>
              <a:t>jurisdiction</a:t>
            </a:r>
            <a:r>
              <a:rPr sz="2000" b="1" i="1" spc="-35" dirty="0">
                <a:latin typeface="Corbel-BoldItalic"/>
                <a:cs typeface="Corbel-BoldItalic"/>
              </a:rPr>
              <a:t> </a:t>
            </a:r>
            <a:r>
              <a:rPr sz="2000" b="1" i="1" u="sng" dirty="0">
                <a:uFill>
                  <a:solidFill>
                    <a:srgbClr val="000000"/>
                  </a:solidFill>
                </a:uFill>
                <a:latin typeface="Corbel-BoldItalic"/>
                <a:cs typeface="Corbel-BoldItalic"/>
              </a:rPr>
              <a:t>regardless</a:t>
            </a:r>
            <a:r>
              <a:rPr sz="2000" b="1" i="1" spc="-20" dirty="0">
                <a:latin typeface="Corbel-BoldItalic"/>
                <a:cs typeface="Corbel-BoldItalic"/>
              </a:rPr>
              <a:t> </a:t>
            </a:r>
            <a:r>
              <a:rPr sz="2000" b="1" i="1" dirty="0">
                <a:latin typeface="Corbel-BoldItalic"/>
                <a:cs typeface="Corbel-BoldItalic"/>
              </a:rPr>
              <a:t>of</a:t>
            </a:r>
            <a:r>
              <a:rPr sz="2000" b="1" i="1" spc="-5" dirty="0">
                <a:latin typeface="Corbel-BoldItalic"/>
                <a:cs typeface="Corbel-BoldItalic"/>
              </a:rPr>
              <a:t> </a:t>
            </a:r>
            <a:r>
              <a:rPr sz="2000" b="1" i="1" dirty="0">
                <a:latin typeface="Corbel-BoldItalic"/>
                <a:cs typeface="Corbel-BoldItalic"/>
              </a:rPr>
              <a:t>amount</a:t>
            </a:r>
            <a:r>
              <a:rPr sz="2000" b="1" i="1" spc="-20" dirty="0">
                <a:latin typeface="Corbel-BoldItalic"/>
                <a:cs typeface="Corbel-BoldItalic"/>
              </a:rPr>
              <a:t> </a:t>
            </a:r>
            <a:r>
              <a:rPr sz="2000" b="1" i="1" spc="-25" dirty="0">
                <a:latin typeface="Corbel-BoldItalic"/>
                <a:cs typeface="Corbel-BoldItalic"/>
              </a:rPr>
              <a:t>in </a:t>
            </a:r>
            <a:r>
              <a:rPr sz="2000" b="1" i="1" dirty="0">
                <a:latin typeface="Corbel-BoldItalic"/>
                <a:cs typeface="Corbel-BoldItalic"/>
              </a:rPr>
              <a:t>controversy</a:t>
            </a:r>
            <a:r>
              <a:rPr sz="2000" b="1" i="1" spc="-25" dirty="0">
                <a:latin typeface="Corbel-BoldItalic"/>
                <a:cs typeface="Corbel-BoldItalic"/>
              </a:rPr>
              <a:t> </a:t>
            </a:r>
            <a:r>
              <a:rPr sz="2000" b="1" i="1" dirty="0">
                <a:latin typeface="Corbel-BoldItalic"/>
                <a:cs typeface="Corbel-BoldItalic"/>
              </a:rPr>
              <a:t>if</a:t>
            </a:r>
            <a:r>
              <a:rPr sz="2000" b="1" i="1" spc="-10" dirty="0">
                <a:latin typeface="Corbel-BoldItalic"/>
                <a:cs typeface="Corbel-BoldItalic"/>
              </a:rPr>
              <a:t> </a:t>
            </a:r>
            <a:r>
              <a:rPr sz="2000" b="1" i="1" dirty="0">
                <a:latin typeface="Corbel-BoldItalic"/>
                <a:cs typeface="Corbel-BoldItalic"/>
              </a:rPr>
              <a:t>a</a:t>
            </a:r>
            <a:r>
              <a:rPr sz="2000" b="1" i="1" spc="-15" dirty="0">
                <a:latin typeface="Corbel-BoldItalic"/>
                <a:cs typeface="Corbel-BoldItalic"/>
              </a:rPr>
              <a:t> </a:t>
            </a:r>
            <a:r>
              <a:rPr sz="2000" b="1" i="1" dirty="0">
                <a:latin typeface="Corbel-BoldItalic"/>
                <a:cs typeface="Corbel-BoldItalic"/>
              </a:rPr>
              <a:t>publicly</a:t>
            </a:r>
            <a:r>
              <a:rPr sz="2000" b="1" i="1" spc="-5" dirty="0">
                <a:latin typeface="Corbel-BoldItalic"/>
                <a:cs typeface="Corbel-BoldItalic"/>
              </a:rPr>
              <a:t> </a:t>
            </a:r>
            <a:r>
              <a:rPr sz="2000" b="1" i="1" dirty="0">
                <a:latin typeface="Corbel-BoldItalic"/>
                <a:cs typeface="Corbel-BoldItalic"/>
              </a:rPr>
              <a:t>trade</a:t>
            </a:r>
            <a:r>
              <a:rPr sz="2000" b="1" i="1" spc="-25" dirty="0">
                <a:latin typeface="Corbel-BoldItalic"/>
                <a:cs typeface="Corbel-BoldItalic"/>
              </a:rPr>
              <a:t> </a:t>
            </a:r>
            <a:r>
              <a:rPr sz="2000" b="1" i="1" dirty="0">
                <a:latin typeface="Corbel-BoldItalic"/>
                <a:cs typeface="Corbel-BoldItalic"/>
              </a:rPr>
              <a:t>company</a:t>
            </a:r>
            <a:r>
              <a:rPr sz="2000" b="1" i="1" spc="-30" dirty="0">
                <a:latin typeface="Corbel-BoldItalic"/>
                <a:cs typeface="Corbel-BoldItalic"/>
              </a:rPr>
              <a:t> </a:t>
            </a:r>
            <a:r>
              <a:rPr sz="2000" b="1" i="1" dirty="0">
                <a:latin typeface="Corbel-BoldItalic"/>
                <a:cs typeface="Corbel-BoldItalic"/>
              </a:rPr>
              <a:t>is</a:t>
            </a:r>
            <a:r>
              <a:rPr sz="2000" b="1" i="1" spc="-20" dirty="0">
                <a:latin typeface="Corbel-BoldItalic"/>
                <a:cs typeface="Corbel-BoldItalic"/>
              </a:rPr>
              <a:t> </a:t>
            </a:r>
            <a:r>
              <a:rPr sz="2000" b="1" i="1" dirty="0">
                <a:latin typeface="Corbel-BoldItalic"/>
                <a:cs typeface="Corbel-BoldItalic"/>
              </a:rPr>
              <a:t>a</a:t>
            </a:r>
            <a:r>
              <a:rPr sz="2000" b="1" i="1" spc="-10" dirty="0">
                <a:latin typeface="Corbel-BoldItalic"/>
                <a:cs typeface="Corbel-BoldItalic"/>
              </a:rPr>
              <a:t> </a:t>
            </a:r>
            <a:r>
              <a:rPr sz="2000" b="1" i="1" dirty="0">
                <a:latin typeface="Corbel-BoldItalic"/>
                <a:cs typeface="Corbel-BoldItalic"/>
              </a:rPr>
              <a:t>party</a:t>
            </a:r>
            <a:r>
              <a:rPr sz="2000" b="1" i="1" spc="-15" dirty="0">
                <a:latin typeface="Corbel-BoldItalic"/>
                <a:cs typeface="Corbel-BoldItalic"/>
              </a:rPr>
              <a:t> </a:t>
            </a:r>
            <a:r>
              <a:rPr sz="2000" b="1" i="1" dirty="0">
                <a:latin typeface="Corbel-BoldItalic"/>
                <a:cs typeface="Corbel-BoldItalic"/>
              </a:rPr>
              <a:t>to</a:t>
            </a:r>
            <a:r>
              <a:rPr sz="2000" b="1" i="1" spc="-15" dirty="0">
                <a:latin typeface="Corbel-BoldItalic"/>
                <a:cs typeface="Corbel-BoldItalic"/>
              </a:rPr>
              <a:t> </a:t>
            </a:r>
            <a:r>
              <a:rPr sz="2000" b="1" i="1" dirty="0">
                <a:latin typeface="Corbel-BoldItalic"/>
                <a:cs typeface="Corbel-BoldItalic"/>
              </a:rPr>
              <a:t>the</a:t>
            </a:r>
            <a:r>
              <a:rPr sz="2000" b="1" i="1" spc="-5" dirty="0">
                <a:latin typeface="Corbel-BoldItalic"/>
                <a:cs typeface="Corbel-BoldItalic"/>
              </a:rPr>
              <a:t> </a:t>
            </a:r>
            <a:r>
              <a:rPr sz="2000" b="1" i="1" spc="-10" dirty="0">
                <a:latin typeface="Corbel-BoldItalic"/>
                <a:cs typeface="Corbel-BoldItalic"/>
              </a:rPr>
              <a:t>action</a:t>
            </a:r>
            <a:endParaRPr sz="2000">
              <a:latin typeface="Corbel-BoldItalic"/>
              <a:cs typeface="Corbel-BoldItal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19" y="2281174"/>
            <a:ext cx="3961129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orbel"/>
                <a:cs typeface="Corbel"/>
              </a:rPr>
              <a:t>Actions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regarding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governance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of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50" dirty="0">
                <a:latin typeface="Corbel"/>
                <a:cs typeface="Corbel"/>
              </a:rPr>
              <a:t>a </a:t>
            </a:r>
            <a:r>
              <a:rPr sz="2000" dirty="0">
                <a:latin typeface="Corbel"/>
                <a:cs typeface="Corbel"/>
              </a:rPr>
              <a:t>business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organization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1219" y="3195269"/>
            <a:ext cx="4539615" cy="6369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</a:tabLst>
            </a:pPr>
            <a:r>
              <a:rPr sz="2000" dirty="0">
                <a:latin typeface="Corbel"/>
                <a:cs typeface="Corbel"/>
              </a:rPr>
              <a:t>State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or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federal securities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or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trade</a:t>
            </a:r>
            <a:endParaRPr sz="2000">
              <a:latin typeface="Corbel"/>
              <a:cs typeface="Corbe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orbel"/>
                <a:cs typeface="Corbel"/>
              </a:rPr>
              <a:t>regulation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claims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against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certain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parties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1219" y="4110354"/>
            <a:ext cx="338518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Corbel"/>
                <a:cs typeface="Corbel"/>
              </a:rPr>
              <a:t>Actions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arising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from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Business</a:t>
            </a:r>
            <a:endParaRPr sz="2000">
              <a:latin typeface="Corbel"/>
              <a:cs typeface="Corbel"/>
            </a:endParaRPr>
          </a:p>
          <a:p>
            <a:pPr marL="299085">
              <a:lnSpc>
                <a:spcPct val="100000"/>
              </a:lnSpc>
            </a:pPr>
            <a:r>
              <a:rPr sz="2000" spc="-10" dirty="0">
                <a:latin typeface="Corbel"/>
                <a:cs typeface="Corbel"/>
              </a:rPr>
              <a:t>Organizations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Code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1219" y="1671320"/>
            <a:ext cx="54190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5316220" algn="l"/>
              </a:tabLst>
            </a:pPr>
            <a:r>
              <a:rPr sz="2000" dirty="0">
                <a:latin typeface="Corbel"/>
                <a:cs typeface="Corbel"/>
              </a:rPr>
              <a:t>Derivative </a:t>
            </a:r>
            <a:r>
              <a:rPr sz="2000" spc="-10" dirty="0">
                <a:latin typeface="Corbel"/>
                <a:cs typeface="Corbel"/>
              </a:rPr>
              <a:t>actions</a:t>
            </a:r>
            <a:r>
              <a:rPr sz="2000" dirty="0">
                <a:latin typeface="Corbel"/>
                <a:cs typeface="Corbel"/>
              </a:rPr>
              <a:t>	</a:t>
            </a:r>
            <a:r>
              <a:rPr sz="2000" spc="-50" dirty="0">
                <a:latin typeface="Arial"/>
                <a:cs typeface="Arial"/>
              </a:rPr>
              <a:t>•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61886" y="1671320"/>
            <a:ext cx="461264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Corbel"/>
                <a:cs typeface="Corbel"/>
              </a:rPr>
              <a:t>Actions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seeking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to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hold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an owner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spc="-25" dirty="0">
                <a:latin typeface="Corbel"/>
                <a:cs typeface="Corbel"/>
              </a:rPr>
              <a:t>or </a:t>
            </a:r>
            <a:r>
              <a:rPr sz="2000" dirty="0">
                <a:latin typeface="Corbel"/>
                <a:cs typeface="Corbel"/>
              </a:rPr>
              <a:t>governing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person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liable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for obligation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of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spc="-25" dirty="0">
                <a:latin typeface="Corbel"/>
                <a:cs typeface="Corbel"/>
              </a:rPr>
              <a:t>the </a:t>
            </a:r>
            <a:r>
              <a:rPr sz="2000" dirty="0">
                <a:latin typeface="Corbel"/>
                <a:cs typeface="Corbel"/>
              </a:rPr>
              <a:t>organization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(veil-piercing)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5375" y="2890774"/>
            <a:ext cx="501713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orbel"/>
                <a:cs typeface="Corbel"/>
              </a:rPr>
              <a:t>Certain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actions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by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business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organization</a:t>
            </a:r>
            <a:r>
              <a:rPr sz="2000" spc="-55" dirty="0">
                <a:latin typeface="Corbel"/>
                <a:cs typeface="Corbel"/>
              </a:rPr>
              <a:t> </a:t>
            </a:r>
            <a:r>
              <a:rPr sz="2000" spc="-25" dirty="0">
                <a:latin typeface="Corbel"/>
                <a:cs typeface="Corbel"/>
              </a:rPr>
              <a:t>or</a:t>
            </a:r>
            <a:endParaRPr sz="2000">
              <a:latin typeface="Corbel"/>
              <a:cs typeface="Corbe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orbel"/>
                <a:cs typeface="Corbel"/>
              </a:rPr>
              <a:t>owner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against</a:t>
            </a:r>
            <a:r>
              <a:rPr sz="2000" spc="-4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an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owner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/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controlling</a:t>
            </a:r>
            <a:r>
              <a:rPr sz="2000" spc="-5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person</a:t>
            </a:r>
            <a:endParaRPr sz="2000">
              <a:latin typeface="Corbel"/>
              <a:cs typeface="Corbel"/>
            </a:endParaRPr>
          </a:p>
          <a:p>
            <a:pPr marL="355600" marR="342900">
              <a:lnSpc>
                <a:spcPct val="100000"/>
              </a:lnSpc>
            </a:pPr>
            <a:r>
              <a:rPr sz="2000" dirty="0">
                <a:latin typeface="Corbel"/>
                <a:cs typeface="Corbel"/>
              </a:rPr>
              <a:t>/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managing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official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of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 organization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spc="-25" dirty="0">
                <a:latin typeface="Corbel"/>
                <a:cs typeface="Corbel"/>
              </a:rPr>
              <a:t>re: </a:t>
            </a:r>
            <a:r>
              <a:rPr sz="2000" dirty="0">
                <a:latin typeface="Corbel"/>
                <a:cs typeface="Corbel"/>
              </a:rPr>
              <a:t>acts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or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omissions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5375" y="4414850"/>
            <a:ext cx="4859655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orbel"/>
                <a:cs typeface="Corbel"/>
              </a:rPr>
              <a:t>Actions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alleging</a:t>
            </a:r>
            <a:r>
              <a:rPr sz="2000" spc="-5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that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an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owner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/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controlling </a:t>
            </a:r>
            <a:r>
              <a:rPr sz="2000" dirty="0">
                <a:latin typeface="Corbel"/>
                <a:cs typeface="Corbel"/>
              </a:rPr>
              <a:t>person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/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managing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official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breached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duty </a:t>
            </a:r>
            <a:r>
              <a:rPr sz="2000" dirty="0">
                <a:latin typeface="Corbel"/>
                <a:cs typeface="Corbel"/>
              </a:rPr>
              <a:t>to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organization</a:t>
            </a:r>
            <a:r>
              <a:rPr sz="2000" spc="-4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or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owner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3261"/>
            <a:ext cx="10515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30" dirty="0"/>
              <a:t>Jurisdiction:</a:t>
            </a:r>
            <a:r>
              <a:rPr spc="-240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$10</a:t>
            </a:r>
            <a:r>
              <a:rPr spc="-20" dirty="0"/>
              <a:t> </a:t>
            </a:r>
            <a:r>
              <a:rPr spc="-10" dirty="0"/>
              <a:t>Million</a:t>
            </a:r>
            <a:r>
              <a:rPr spc="-150" dirty="0"/>
              <a:t> </a:t>
            </a:r>
            <a:r>
              <a:rPr spc="-10" dirty="0"/>
              <a:t>Category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0749660" y="6333898"/>
            <a:ext cx="24625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4966AC"/>
                </a:solidFill>
                <a:latin typeface="Corbel"/>
                <a:cs typeface="Corbel"/>
              </a:defRPr>
            </a:lvl1pPr>
          </a:lstStyle>
          <a:p>
            <a:pPr marL="116839">
              <a:lnSpc>
                <a:spcPts val="1230"/>
              </a:lnSpc>
            </a:pPr>
            <a:fld id="{81D60167-4931-47E6-BA6A-407CBD079E47}" type="slidenum">
              <a:rPr lang="en-US" smtClean="0"/>
              <a:pPr marL="116839">
                <a:lnSpc>
                  <a:spcPts val="1230"/>
                </a:lnSpc>
              </a:pPr>
              <a:t>11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31214" y="1553083"/>
            <a:ext cx="9905365" cy="39820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94945" marR="178435" indent="-182880">
              <a:lnSpc>
                <a:spcPts val="3020"/>
              </a:lnSpc>
              <a:spcBef>
                <a:spcPts val="480"/>
              </a:spcBef>
              <a:buSzPct val="80357"/>
              <a:buChar char="•"/>
              <a:tabLst>
                <a:tab pos="194945" algn="l"/>
              </a:tabLst>
            </a:pPr>
            <a:r>
              <a:rPr sz="2800" dirty="0">
                <a:latin typeface="Corbel"/>
                <a:cs typeface="Corbel"/>
              </a:rPr>
              <a:t>Actions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arising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from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contract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or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transaction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in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which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parties </a:t>
            </a:r>
            <a:r>
              <a:rPr sz="2800" dirty="0">
                <a:latin typeface="Corbel"/>
                <a:cs typeface="Corbel"/>
              </a:rPr>
              <a:t>agreed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to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jurisdiction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of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business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court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(</a:t>
            </a:r>
            <a:r>
              <a:rPr lang="en-US" sz="2800" dirty="0">
                <a:solidFill>
                  <a:srgbClr val="FF0000"/>
                </a:solidFill>
                <a:uFill>
                  <a:solidFill>
                    <a:srgbClr val="9353C3"/>
                  </a:solidFill>
                </a:uFill>
                <a:latin typeface="Corbel"/>
                <a:cs typeface="Corbel"/>
              </a:rPr>
              <a:t>except</a:t>
            </a:r>
            <a:r>
              <a:rPr sz="2800" spc="-55" dirty="0">
                <a:solidFill>
                  <a:srgbClr val="9353C3"/>
                </a:solidFill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an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action </a:t>
            </a:r>
            <a:r>
              <a:rPr sz="2800" dirty="0">
                <a:latin typeface="Corbel"/>
                <a:cs typeface="Corbel"/>
              </a:rPr>
              <a:t>that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arises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out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of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an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insurance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contract)</a:t>
            </a:r>
            <a:endParaRPr sz="28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Corbel"/>
              <a:buChar char="•"/>
            </a:pPr>
            <a:endParaRPr sz="3900" dirty="0">
              <a:latin typeface="Corbel"/>
              <a:cs typeface="Corbel"/>
            </a:endParaRPr>
          </a:p>
          <a:p>
            <a:pPr marL="194945" marR="5080" indent="-182880" algn="just">
              <a:lnSpc>
                <a:spcPct val="90000"/>
              </a:lnSpc>
              <a:spcBef>
                <a:spcPts val="5"/>
              </a:spcBef>
              <a:buSzPct val="80357"/>
              <a:buChar char="•"/>
              <a:tabLst>
                <a:tab pos="194945" algn="l"/>
              </a:tabLst>
            </a:pPr>
            <a:r>
              <a:rPr sz="2800" dirty="0">
                <a:latin typeface="Corbel"/>
                <a:cs typeface="Corbel"/>
              </a:rPr>
              <a:t>Actions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arising</a:t>
            </a:r>
            <a:r>
              <a:rPr sz="2800" spc="-3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out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of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violation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of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Finance</a:t>
            </a:r>
            <a:r>
              <a:rPr sz="2800" spc="-13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Code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or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Business</a:t>
            </a:r>
            <a:r>
              <a:rPr sz="2800" spc="-20" dirty="0">
                <a:latin typeface="Corbel"/>
                <a:cs typeface="Corbel"/>
              </a:rPr>
              <a:t> </a:t>
            </a:r>
            <a:r>
              <a:rPr sz="2800" spc="-50" dirty="0">
                <a:latin typeface="Corbel"/>
                <a:cs typeface="Corbel"/>
              </a:rPr>
              <a:t>&amp; </a:t>
            </a:r>
            <a:r>
              <a:rPr sz="2800" spc="-25" dirty="0">
                <a:latin typeface="Corbel"/>
                <a:cs typeface="Corbel"/>
              </a:rPr>
              <a:t>Commerce</a:t>
            </a:r>
            <a:r>
              <a:rPr sz="2800" spc="-12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Code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by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an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organization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or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officer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or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governing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person (excluding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banks,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credit</a:t>
            </a:r>
            <a:r>
              <a:rPr sz="2800" spc="-8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unions,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and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savings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and</a:t>
            </a:r>
            <a:r>
              <a:rPr sz="2800" spc="-8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loans)</a:t>
            </a:r>
            <a:endParaRPr sz="28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orbel"/>
              <a:buChar char="•"/>
            </a:pPr>
            <a:endParaRPr sz="3650" dirty="0">
              <a:latin typeface="Corbel"/>
              <a:cs typeface="Corbel"/>
            </a:endParaRPr>
          </a:p>
          <a:p>
            <a:pPr marL="194945" indent="-182245">
              <a:lnSpc>
                <a:spcPct val="100000"/>
              </a:lnSpc>
              <a:buSzPct val="80357"/>
              <a:buChar char="•"/>
              <a:tabLst>
                <a:tab pos="194945" algn="l"/>
              </a:tabLst>
            </a:pPr>
            <a:r>
              <a:rPr sz="2800" dirty="0">
                <a:latin typeface="Corbel"/>
                <a:cs typeface="Corbel"/>
              </a:rPr>
              <a:t>Actions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arising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out</a:t>
            </a:r>
            <a:r>
              <a:rPr sz="2800" spc="-8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of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“qualified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transaction”</a:t>
            </a:r>
            <a:endParaRPr sz="28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3261"/>
            <a:ext cx="10515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pc="-30" dirty="0"/>
              <a:t>Qualified Transaction</a:t>
            </a:r>
            <a:endParaRPr spc="-10"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0749660" y="6333898"/>
            <a:ext cx="24625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4966AC"/>
                </a:solidFill>
                <a:latin typeface="Corbel"/>
                <a:cs typeface="Corbel"/>
              </a:defRPr>
            </a:lvl1pPr>
          </a:lstStyle>
          <a:p>
            <a:pPr marL="116839">
              <a:lnSpc>
                <a:spcPts val="1230"/>
              </a:lnSpc>
            </a:pPr>
            <a:fld id="{81D60167-4931-47E6-BA6A-407CBD079E47}" type="slidenum">
              <a:rPr lang="en-US" smtClean="0"/>
              <a:pPr marL="116839">
                <a:lnSpc>
                  <a:spcPts val="1230"/>
                </a:lnSpc>
              </a:pPr>
              <a:t>12</a:t>
            </a:fld>
            <a:endParaRPr spc="-2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7015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6650" marR="5080" lvl="0" indent="-1136650" algn="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AutoNum type="arabicParenBoth" startAt="14"/>
              <a:tabLst>
                <a:tab pos="1136650" algn="l"/>
                <a:tab pos="2796540" algn="l"/>
                <a:tab pos="4730750" algn="l"/>
                <a:tab pos="5709285" algn="l"/>
                <a:tab pos="6140450" algn="l"/>
                <a:tab pos="8074659" algn="l"/>
                <a:tab pos="9051925" algn="l"/>
                <a:tab pos="9891395" algn="l"/>
              </a:tabLst>
              <a:defRPr/>
            </a:pPr>
            <a:r>
              <a:rPr kumimoji="0" lang="en-US" sz="180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"</a:t>
            </a:r>
            <a:r>
              <a:rPr kumimoji="0" lang="en-US" sz="1800" b="1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Qualified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1800" b="1" i="0" u="none" strike="noStrike" kern="0" cap="none" spc="-1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transaction</a:t>
            </a:r>
            <a:r>
              <a:rPr kumimoji="0" lang="en-US" sz="180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"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180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means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1800" b="1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180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transaction,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180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other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1800" b="1" i="0" u="none" strike="noStrike" kern="0" cap="none" spc="-2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than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	</a:t>
            </a:r>
            <a:r>
              <a:rPr kumimoji="0" lang="en-US" sz="1800" b="1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a</a:t>
            </a:r>
          </a:p>
          <a:p>
            <a:pPr marL="12700" marR="8255" lvl="0" indent="0" algn="just" defTabSz="914400" eaLnBrk="1" fontAlgn="auto" latinLnBrk="0" hangingPunct="1">
              <a:lnSpc>
                <a:spcPct val="2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transaction</a:t>
            </a:r>
            <a:r>
              <a:rPr kumimoji="0" lang="en-US" sz="1800" b="1" i="0" u="none" strike="noStrike" kern="0" cap="none" spc="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involving</a:t>
            </a:r>
            <a:r>
              <a:rPr kumimoji="0" lang="en-US" sz="1800" b="1" i="0" u="none" strike="noStrike" kern="0" cap="none" spc="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a</a:t>
            </a:r>
            <a:r>
              <a:rPr kumimoji="0" lang="en-US" sz="1800" b="1" i="0" u="none" strike="noStrike" kern="0" cap="none" spc="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loan</a:t>
            </a:r>
            <a:r>
              <a:rPr kumimoji="0" lang="en-US" sz="1800" b="1" i="0" u="none" strike="noStrike" kern="0" cap="none" spc="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or</a:t>
            </a:r>
            <a:r>
              <a:rPr kumimoji="0" lang="en-US" sz="1800" b="1" i="0" u="none" strike="noStrike" kern="0" cap="none" spc="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an</a:t>
            </a:r>
            <a:r>
              <a:rPr kumimoji="0" lang="en-US" sz="1800" b="1" i="0" u="none" strike="noStrike" kern="0" cap="none" spc="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advance</a:t>
            </a:r>
            <a:r>
              <a:rPr kumimoji="0" lang="en-US" sz="1800" b="1" i="0" u="none" strike="noStrike" kern="0" cap="none" spc="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of</a:t>
            </a:r>
            <a:r>
              <a:rPr kumimoji="0" lang="en-US" sz="1800" b="1" i="0" u="none" strike="noStrike" kern="0" cap="none" spc="8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money</a:t>
            </a:r>
            <a:r>
              <a:rPr kumimoji="0" lang="en-US" sz="1800" b="1" i="0" u="none" strike="noStrike" kern="0" cap="none" spc="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or</a:t>
            </a:r>
            <a:r>
              <a:rPr kumimoji="0" lang="en-US" sz="1800" b="1" i="0" u="none" strike="noStrike" kern="0" cap="none" spc="6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credit</a:t>
            </a:r>
            <a:r>
              <a:rPr kumimoji="0" lang="en-US" sz="1800" b="1" i="0" u="none" strike="noStrike" kern="0" cap="none" spc="9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by</a:t>
            </a:r>
            <a:r>
              <a:rPr kumimoji="0" lang="en-US" sz="1800" b="1" i="0" u="none" strike="noStrike" kern="0" cap="none" spc="7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a</a:t>
            </a:r>
            <a:r>
              <a:rPr kumimoji="0" lang="en-US" sz="1800" b="1" i="0" u="none" strike="noStrike" kern="0" cap="none" spc="8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bank,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credit</a:t>
            </a:r>
            <a:r>
              <a:rPr kumimoji="0" lang="en-US" sz="1800" b="1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union,</a:t>
            </a:r>
            <a:r>
              <a:rPr kumimoji="0" lang="en-US" sz="1800" b="1" i="0" u="none" strike="noStrike" kern="0" cap="none" spc="-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or</a:t>
            </a:r>
            <a:r>
              <a:rPr kumimoji="0" lang="en-US" sz="1800" b="1" i="0" u="none" strike="noStrike" kern="0" cap="none" spc="-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savings</a:t>
            </a:r>
            <a:r>
              <a:rPr kumimoji="0" lang="en-US" sz="1800" b="1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and</a:t>
            </a:r>
            <a:r>
              <a:rPr kumimoji="0" lang="en-US" sz="1800" b="1" i="0" u="none" strike="noStrike" kern="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loan</a:t>
            </a:r>
            <a:r>
              <a:rPr kumimoji="0" lang="en-US" sz="1800" b="1" i="0" u="none" strike="noStrike" kern="0" cap="none" spc="-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institution,</a:t>
            </a:r>
            <a:r>
              <a:rPr kumimoji="0" lang="en-US" sz="1800" b="1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under</a:t>
            </a:r>
            <a:r>
              <a:rPr kumimoji="0" lang="en-US" sz="1800" b="1" i="0" u="none" strike="noStrike" kern="0" cap="none" spc="-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which</a:t>
            </a:r>
            <a:r>
              <a:rPr kumimoji="0" lang="en-US" sz="1800" b="1" i="0" u="none" strike="noStrike" kern="0" cap="none" spc="-5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a</a:t>
            </a:r>
            <a:r>
              <a:rPr kumimoji="0" lang="en-US" sz="1800" b="1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party:</a:t>
            </a:r>
          </a:p>
          <a:p>
            <a:pPr marL="12700" marR="6350" lvl="1" indent="1674495" algn="just" defTabSz="914400" eaLnBrk="1" fontAlgn="auto" latinLnBrk="0" hangingPunct="1">
              <a:lnSpc>
                <a:spcPct val="200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Both"/>
              <a:tabLst>
                <a:tab pos="1687195" algn="l"/>
              </a:tabLst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pays</a:t>
            </a:r>
            <a:r>
              <a:rPr kumimoji="0" lang="en-US" sz="1800" b="1" i="0" u="none" strike="noStrike" kern="0" cap="none" spc="25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or</a:t>
            </a:r>
            <a:r>
              <a:rPr kumimoji="0" lang="en-US" sz="1800" b="1" i="0" u="none" strike="noStrike" kern="0" cap="none" spc="2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receives,</a:t>
            </a:r>
            <a:r>
              <a:rPr kumimoji="0" lang="en-US" sz="1800" b="1" i="0" u="none" strike="noStrike" kern="0" cap="none" spc="2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or</a:t>
            </a:r>
            <a:r>
              <a:rPr kumimoji="0" lang="en-US" sz="1800" b="1" i="0" u="none" strike="noStrike" kern="0" cap="none" spc="2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is</a:t>
            </a:r>
            <a:r>
              <a:rPr kumimoji="0" lang="en-US" sz="1800" b="1" i="0" u="none" strike="noStrike" kern="0" cap="none" spc="2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obligated</a:t>
            </a:r>
            <a:r>
              <a:rPr kumimoji="0" lang="en-US" sz="1800" b="1" i="0" u="none" strike="noStrike" kern="0" cap="none" spc="2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to</a:t>
            </a:r>
            <a:r>
              <a:rPr kumimoji="0" lang="en-US" sz="1800" b="1" i="0" u="none" strike="noStrike" kern="0" cap="none" spc="2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pay</a:t>
            </a:r>
            <a:r>
              <a:rPr kumimoji="0" lang="en-US" sz="1800" b="1" i="0" u="none" strike="noStrike" kern="0" cap="none" spc="2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or</a:t>
            </a:r>
            <a:r>
              <a:rPr kumimoji="0" lang="en-US" sz="1800" b="1" i="0" u="none" strike="noStrike" kern="0" cap="none" spc="2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is</a:t>
            </a:r>
            <a:r>
              <a:rPr kumimoji="0" lang="en-US" sz="1800" b="1" i="0" u="none" strike="noStrike" kern="0" cap="none" spc="2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entitled</a:t>
            </a:r>
            <a:r>
              <a:rPr kumimoji="0" lang="en-US" sz="1800" b="1" i="0" u="none" strike="noStrike" kern="0" cap="none" spc="2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to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receive,</a:t>
            </a:r>
            <a:r>
              <a:rPr kumimoji="0" lang="en-US" sz="1800" b="1" i="0" u="none" strike="noStrike" kern="0" cap="none" spc="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consideration</a:t>
            </a:r>
            <a:r>
              <a:rPr kumimoji="0" lang="en-US" sz="1800" b="1" i="0" u="none" strike="noStrike" kern="0" cap="none" spc="2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with</a:t>
            </a:r>
            <a:r>
              <a:rPr kumimoji="0" lang="en-US" sz="1800" b="1" i="0" u="none" strike="noStrike" kern="0" cap="none" spc="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an</a:t>
            </a:r>
            <a:r>
              <a:rPr kumimoji="0" lang="en-US" sz="1800" b="1" i="0" u="none" strike="noStrike" kern="0" cap="none" spc="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aggregate</a:t>
            </a:r>
            <a:r>
              <a:rPr kumimoji="0" lang="en-US" sz="1800" b="1" i="0" u="none" strike="noStrike" kern="0" cap="none" spc="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value</a:t>
            </a:r>
            <a:r>
              <a:rPr kumimoji="0" lang="en-US" sz="1800" b="1" i="0" u="none" strike="noStrike" kern="0" cap="none" spc="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of</a:t>
            </a:r>
            <a:r>
              <a:rPr kumimoji="0" lang="en-US" sz="1800" b="1" i="0" u="none" strike="noStrike" kern="0" cap="none" spc="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at</a:t>
            </a:r>
            <a:r>
              <a:rPr kumimoji="0" lang="en-US" sz="1800" b="1" i="0" u="none" strike="noStrike" kern="0" cap="none" spc="1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least</a:t>
            </a:r>
            <a:r>
              <a:rPr kumimoji="0" lang="en-US" sz="1800" b="1" i="0" u="none" strike="noStrike" kern="0" cap="none" spc="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$10</a:t>
            </a:r>
            <a:r>
              <a:rPr kumimoji="0" lang="en-US" sz="1800" b="1" i="0" u="none" strike="noStrike" kern="0" cap="none" spc="2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million; </a:t>
            </a:r>
            <a:r>
              <a:rPr kumimoji="0" lang="en-US" sz="1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ea typeface="+mn-ea"/>
              <a:cs typeface="Courier New"/>
            </a:endParaRPr>
          </a:p>
          <a:p>
            <a:pPr marL="457200" marR="0" lvl="1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Courier New"/>
              <a:buAutoNum type="alphaUcParenBoth"/>
              <a:tabLst/>
              <a:defRPr/>
            </a:pPr>
            <a:endParaRPr kumimoji="0" lang="en-US" sz="19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58825" marR="6350" lvl="1" indent="-758825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arenBoth"/>
              <a:tabLst>
                <a:tab pos="758825" algn="l"/>
              </a:tabLst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lends,</a:t>
            </a:r>
            <a:r>
              <a:rPr kumimoji="0" lang="en-US" sz="1800" b="1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advances,</a:t>
            </a:r>
            <a:r>
              <a:rPr kumimoji="0" lang="en-US" sz="1800" b="1" i="0" u="none" strike="noStrike" kern="0" cap="none" spc="2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borrows,</a:t>
            </a:r>
            <a:r>
              <a:rPr kumimoji="0" lang="en-US" sz="1800" b="1" i="0" u="none" strike="noStrike" kern="0" cap="none" spc="2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receives,</a:t>
            </a:r>
            <a:r>
              <a:rPr kumimoji="0" lang="en-US" sz="1800" b="1" i="0" u="none" strike="noStrike" kern="0" cap="none" spc="2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is</a:t>
            </a:r>
            <a:r>
              <a:rPr kumimoji="0" lang="en-US" sz="1800" b="1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obligated</a:t>
            </a:r>
            <a:r>
              <a:rPr kumimoji="0" lang="en-US" sz="1800" b="1" i="0" u="none" strike="noStrike" kern="0" cap="none" spc="2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to</a:t>
            </a:r>
            <a:r>
              <a:rPr kumimoji="0" lang="en-US" sz="1800" b="1" i="0" u="none" strike="noStrike" kern="0" cap="none" spc="2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lend</a:t>
            </a:r>
            <a:r>
              <a:rPr kumimoji="0" lang="en-US" sz="1800" b="1" i="0" u="none" strike="noStrike" kern="0" cap="none" spc="2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urier New"/>
              <a:ea typeface="+mn-ea"/>
              <a:cs typeface="Courier New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/>
              <a:ea typeface="+mn-ea"/>
              <a:cs typeface="Courier New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advance,</a:t>
            </a:r>
            <a:r>
              <a:rPr kumimoji="0" lang="en-US" sz="1800" b="1" i="0" u="none" strike="noStrike" kern="0" cap="none" spc="4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or</a:t>
            </a:r>
            <a:r>
              <a:rPr kumimoji="0" lang="en-US" sz="1800" b="1" i="0" u="none" strike="noStrike" kern="0" cap="none" spc="4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is</a:t>
            </a:r>
            <a:r>
              <a:rPr kumimoji="0" lang="en-US" sz="1800" b="1" i="0" u="none" strike="noStrike" kern="0" cap="none" spc="4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entitled</a:t>
            </a:r>
            <a:r>
              <a:rPr kumimoji="0" lang="en-US" sz="1800" b="1" i="0" u="none" strike="noStrike" kern="0" cap="none" spc="4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to</a:t>
            </a:r>
            <a:r>
              <a:rPr kumimoji="0" lang="en-US" sz="1800" b="1" i="0" u="none" strike="noStrike" kern="0" cap="none" spc="4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borrow</a:t>
            </a:r>
            <a:r>
              <a:rPr kumimoji="0" lang="en-US" sz="1800" b="1" i="0" u="none" strike="noStrike" kern="0" cap="none" spc="4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or</a:t>
            </a:r>
            <a:r>
              <a:rPr kumimoji="0" lang="en-US" sz="1800" b="1" i="0" u="none" strike="noStrike" kern="0" cap="none" spc="4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receive</a:t>
            </a:r>
            <a:r>
              <a:rPr kumimoji="0" lang="en-US" sz="1800" b="1" i="0" u="none" strike="noStrike" kern="0" cap="none" spc="4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money</a:t>
            </a:r>
            <a:r>
              <a:rPr kumimoji="0" lang="en-US" sz="1800" b="1" i="0" u="none" strike="noStrike" kern="0" cap="none" spc="4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or</a:t>
            </a:r>
            <a:r>
              <a:rPr kumimoji="0" lang="en-US" sz="1800" b="1" i="0" u="none" strike="noStrike" kern="0" cap="none" spc="4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credit</a:t>
            </a:r>
            <a:r>
              <a:rPr kumimoji="0" lang="en-US" sz="1800" b="1" i="0" u="none" strike="noStrike" kern="0" cap="none" spc="4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with</a:t>
            </a:r>
            <a:r>
              <a:rPr kumimoji="0" lang="en-US" sz="1800" b="1" i="0" u="none" strike="noStrike" kern="0" cap="none" spc="4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-2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an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ourier New"/>
              <a:ea typeface="+mn-ea"/>
              <a:cs typeface="Courier New"/>
            </a:endParaRPr>
          </a:p>
          <a:p>
            <a:pPr marL="12700" marR="0" lvl="0" indent="0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aggregate</a:t>
            </a:r>
            <a:r>
              <a:rPr kumimoji="0" lang="en-US" sz="1800" b="1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value</a:t>
            </a:r>
            <a:r>
              <a:rPr kumimoji="0" lang="en-US" sz="1800" b="1" i="0" u="none" strike="noStrike" kern="0" cap="none" spc="-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of</a:t>
            </a:r>
            <a:r>
              <a:rPr kumimoji="0" lang="en-US" sz="1800" b="1" i="0" u="none" strike="noStrike" kern="0" cap="none" spc="-45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at</a:t>
            </a:r>
            <a:r>
              <a:rPr kumimoji="0" lang="en-US" sz="1800" b="1" i="0" u="none" strike="noStrike" kern="0" cap="none" spc="-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least</a:t>
            </a:r>
            <a:r>
              <a:rPr kumimoji="0" lang="en-US" sz="1800" b="1" i="0" u="none" strike="noStrike" kern="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$10</a:t>
            </a:r>
            <a:r>
              <a:rPr kumimoji="0" lang="en-US" sz="1800" b="1" i="0" u="none" strike="noStrike" kern="0" cap="none" spc="-4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</a:t>
            </a:r>
            <a:r>
              <a:rPr kumimoji="0" lang="en-US" sz="1800" b="1" i="0" u="none" strike="noStrike" kern="0" cap="none" spc="-1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million.</a:t>
            </a:r>
          </a:p>
          <a:p>
            <a:pPr marL="12700" marR="6350" lvl="1" indent="0" algn="just">
              <a:lnSpc>
                <a:spcPct val="200100"/>
              </a:lnSpc>
              <a:buNone/>
              <a:tabLst>
                <a:tab pos="1687195" algn="l"/>
              </a:tabLst>
            </a:pPr>
            <a:endParaRPr lang="en-US" sz="1600" spc="-1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75333" y="581355"/>
            <a:ext cx="96151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Excluded from</a:t>
            </a:r>
            <a:r>
              <a:rPr sz="3600" spc="-114" dirty="0"/>
              <a:t> </a:t>
            </a:r>
            <a:r>
              <a:rPr sz="3600" dirty="0"/>
              <a:t>Jurisdiction,</a:t>
            </a:r>
            <a:r>
              <a:rPr sz="3600" spc="-130" dirty="0"/>
              <a:t> </a:t>
            </a:r>
            <a:r>
              <a:rPr sz="3600" dirty="0"/>
              <a:t>Unless</a:t>
            </a:r>
            <a:r>
              <a:rPr sz="3600" spc="-105" dirty="0"/>
              <a:t> </a:t>
            </a:r>
            <a:r>
              <a:rPr sz="3600" spc="-10" dirty="0"/>
              <a:t>Supplemental</a:t>
            </a:r>
            <a:endParaRPr sz="3600" dirty="0"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xfrm>
            <a:off x="10749660" y="6333898"/>
            <a:ext cx="24625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4966AC"/>
                </a:solidFill>
                <a:latin typeface="Corbel"/>
                <a:cs typeface="Corbel"/>
              </a:defRPr>
            </a:lvl1pPr>
          </a:lstStyle>
          <a:p>
            <a:pPr marL="116839">
              <a:lnSpc>
                <a:spcPts val="1230"/>
              </a:lnSpc>
            </a:pPr>
            <a:fld id="{81D60167-4931-47E6-BA6A-407CBD079E47}" type="slidenum">
              <a:rPr lang="en-US" smtClean="0"/>
              <a:pPr marL="116839">
                <a:lnSpc>
                  <a:spcPts val="1230"/>
                </a:lnSpc>
              </a:pPr>
              <a:t>13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59255" y="6052210"/>
            <a:ext cx="998093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i="1" dirty="0">
                <a:latin typeface="Corbel"/>
                <a:cs typeface="Corbel"/>
              </a:rPr>
              <a:t>Exercise</a:t>
            </a:r>
            <a:r>
              <a:rPr sz="2000" i="1" spc="-40" dirty="0">
                <a:latin typeface="Corbel"/>
                <a:cs typeface="Corbel"/>
              </a:rPr>
              <a:t> </a:t>
            </a:r>
            <a:r>
              <a:rPr sz="2000" i="1" dirty="0">
                <a:latin typeface="Corbel"/>
                <a:cs typeface="Corbel"/>
              </a:rPr>
              <a:t>of</a:t>
            </a:r>
            <a:r>
              <a:rPr sz="2000" i="1" spc="-10" dirty="0">
                <a:latin typeface="Corbel"/>
                <a:cs typeface="Corbel"/>
              </a:rPr>
              <a:t> </a:t>
            </a:r>
            <a:r>
              <a:rPr sz="2000" i="1" dirty="0">
                <a:latin typeface="Corbel"/>
                <a:cs typeface="Corbel"/>
              </a:rPr>
              <a:t>supplemental</a:t>
            </a:r>
            <a:r>
              <a:rPr sz="2000" i="1" spc="-20" dirty="0">
                <a:latin typeface="Corbel"/>
                <a:cs typeface="Corbel"/>
              </a:rPr>
              <a:t> </a:t>
            </a:r>
            <a:r>
              <a:rPr sz="2000" i="1" dirty="0">
                <a:latin typeface="Corbel"/>
                <a:cs typeface="Corbel"/>
              </a:rPr>
              <a:t>jurisdiction</a:t>
            </a:r>
            <a:r>
              <a:rPr sz="2000" i="1" spc="-50" dirty="0">
                <a:latin typeface="Corbel"/>
                <a:cs typeface="Corbel"/>
              </a:rPr>
              <a:t> </a:t>
            </a:r>
            <a:r>
              <a:rPr sz="2000" i="1" dirty="0">
                <a:latin typeface="Corbel"/>
                <a:cs typeface="Corbel"/>
              </a:rPr>
              <a:t>requires</a:t>
            </a:r>
            <a:r>
              <a:rPr sz="2000" i="1" spc="-45" dirty="0">
                <a:latin typeface="Corbel"/>
                <a:cs typeface="Corbel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agreement</a:t>
            </a:r>
            <a:r>
              <a:rPr sz="2000" i="1" u="sng" spc="-2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of</a:t>
            </a:r>
            <a:r>
              <a:rPr sz="2000" i="1" u="sng" spc="-3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all</a:t>
            </a:r>
            <a:r>
              <a:rPr sz="2000" i="1" u="sng" spc="-3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parties</a:t>
            </a:r>
            <a:r>
              <a:rPr sz="2000" i="1" u="sng" spc="-1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and</a:t>
            </a:r>
            <a:r>
              <a:rPr sz="2000" i="1" u="sng" spc="-3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the</a:t>
            </a:r>
            <a:r>
              <a:rPr sz="2000" i="1" u="sng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000" i="1" u="sng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court</a:t>
            </a:r>
            <a:r>
              <a:rPr sz="2000" i="1" spc="5" dirty="0">
                <a:latin typeface="Corbel"/>
                <a:cs typeface="Corbel"/>
              </a:rPr>
              <a:t> </a:t>
            </a:r>
            <a:r>
              <a:rPr sz="2000" i="1" dirty="0">
                <a:latin typeface="Corbel"/>
                <a:cs typeface="Corbel"/>
              </a:rPr>
              <a:t>–</a:t>
            </a:r>
            <a:r>
              <a:rPr sz="2000" i="1" spc="-35" dirty="0">
                <a:latin typeface="Corbel"/>
                <a:cs typeface="Corbel"/>
              </a:rPr>
              <a:t> </a:t>
            </a:r>
            <a:r>
              <a:rPr sz="2000" i="1" dirty="0">
                <a:latin typeface="Corbel"/>
                <a:cs typeface="Corbel"/>
              </a:rPr>
              <a:t>see</a:t>
            </a:r>
            <a:r>
              <a:rPr sz="2000" i="1" spc="-25" dirty="0">
                <a:latin typeface="Corbel"/>
                <a:cs typeface="Corbel"/>
              </a:rPr>
              <a:t> </a:t>
            </a:r>
            <a:r>
              <a:rPr sz="2000" i="1" dirty="0">
                <a:latin typeface="Corbel"/>
                <a:cs typeface="Corbel"/>
              </a:rPr>
              <a:t>next</a:t>
            </a:r>
            <a:r>
              <a:rPr sz="2000" i="1" spc="-5" dirty="0">
                <a:latin typeface="Corbel"/>
                <a:cs typeface="Corbel"/>
              </a:rPr>
              <a:t> </a:t>
            </a:r>
            <a:r>
              <a:rPr sz="2000" i="1" spc="-10" dirty="0">
                <a:latin typeface="Corbel"/>
                <a:cs typeface="Corbel"/>
              </a:rPr>
              <a:t>slide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1219" y="2407666"/>
            <a:ext cx="45662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orbel"/>
                <a:cs typeface="Corbel"/>
              </a:rPr>
              <a:t>Foreclosures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on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lien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or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real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or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personal</a:t>
            </a:r>
            <a:endParaRPr sz="2000">
              <a:latin typeface="Corbel"/>
              <a:cs typeface="Corbel"/>
            </a:endParaRPr>
          </a:p>
          <a:p>
            <a:pPr marL="355600">
              <a:lnSpc>
                <a:spcPct val="100000"/>
              </a:lnSpc>
            </a:pPr>
            <a:r>
              <a:rPr sz="2000" spc="-10" dirty="0">
                <a:latin typeface="Corbel"/>
                <a:cs typeface="Corbel"/>
              </a:rPr>
              <a:t>property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1219" y="3322446"/>
            <a:ext cx="459295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299085" algn="l"/>
              </a:tabLst>
            </a:pPr>
            <a:r>
              <a:rPr sz="2000" dirty="0">
                <a:latin typeface="Corbel"/>
                <a:cs typeface="Corbel"/>
              </a:rPr>
              <a:t>Claims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arising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from</a:t>
            </a:r>
            <a:r>
              <a:rPr sz="2000" spc="-1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Title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9 Property</a:t>
            </a:r>
            <a:r>
              <a:rPr sz="2000" spc="-75" dirty="0"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Code </a:t>
            </a:r>
            <a:r>
              <a:rPr sz="2000" dirty="0">
                <a:latin typeface="Corbel"/>
                <a:cs typeface="Corbel"/>
              </a:rPr>
              <a:t>(related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to </a:t>
            </a:r>
            <a:r>
              <a:rPr sz="2000" spc="-10" dirty="0">
                <a:latin typeface="Corbel"/>
                <a:cs typeface="Corbel"/>
              </a:rPr>
              <a:t>trusts)</a:t>
            </a:r>
            <a:r>
              <a:rPr lang="en-US" sz="2000" spc="-10" dirty="0">
                <a:latin typeface="Corbel"/>
                <a:cs typeface="Corbel"/>
              </a:rPr>
              <a:t> Trusts related matters</a:t>
            </a:r>
            <a:endParaRPr sz="2000" strike="sngStrike" dirty="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1219" y="4237101"/>
            <a:ext cx="447230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orbel"/>
                <a:cs typeface="Corbel"/>
              </a:rPr>
              <a:t>Claims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arising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from the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Estates</a:t>
            </a:r>
            <a:r>
              <a:rPr sz="2000" spc="-8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Code </a:t>
            </a:r>
            <a:r>
              <a:rPr sz="2000" spc="-25" dirty="0">
                <a:latin typeface="Corbel"/>
                <a:cs typeface="Corbel"/>
              </a:rPr>
              <a:t>or </a:t>
            </a:r>
            <a:r>
              <a:rPr sz="2000" dirty="0">
                <a:latin typeface="Corbel"/>
                <a:cs typeface="Corbel"/>
              </a:rPr>
              <a:t>Family</a:t>
            </a:r>
            <a:r>
              <a:rPr sz="2000" spc="-100" dirty="0"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Code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1219" y="5151196"/>
            <a:ext cx="377126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orbel"/>
                <a:cs typeface="Corbel"/>
              </a:rPr>
              <a:t>Claims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related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to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mechanic’s,</a:t>
            </a:r>
            <a:endParaRPr sz="2000">
              <a:latin typeface="Corbel"/>
              <a:cs typeface="Corbe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Corbel"/>
                <a:cs typeface="Corbel"/>
              </a:rPr>
              <a:t>contractor’s,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materialman’s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liens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1219" y="1492707"/>
            <a:ext cx="8370570" cy="9410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5316220" algn="l"/>
                <a:tab pos="5659755" algn="l"/>
              </a:tabLst>
            </a:pPr>
            <a:r>
              <a:rPr sz="2000" dirty="0">
                <a:latin typeface="Corbel"/>
                <a:cs typeface="Corbel"/>
              </a:rPr>
              <a:t>Actions</a:t>
            </a:r>
            <a:r>
              <a:rPr sz="2000" spc="-4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brought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by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or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against</a:t>
            </a:r>
            <a:r>
              <a:rPr sz="2000" spc="-60" dirty="0">
                <a:latin typeface="Corbel"/>
                <a:cs typeface="Corbel"/>
              </a:rPr>
              <a:t> a</a:t>
            </a:r>
            <a:r>
              <a:rPr sz="2000" dirty="0">
                <a:latin typeface="Corbel"/>
                <a:cs typeface="Corbel"/>
              </a:rPr>
              <a:t>	</a:t>
            </a:r>
            <a:r>
              <a:rPr sz="2000" spc="-50" dirty="0">
                <a:latin typeface="Arial"/>
                <a:cs typeface="Arial"/>
              </a:rPr>
              <a:t>•</a:t>
            </a:r>
            <a:r>
              <a:rPr sz="2000" dirty="0">
                <a:latin typeface="Arial"/>
                <a:cs typeface="Arial"/>
              </a:rPr>
              <a:t>	</a:t>
            </a:r>
            <a:r>
              <a:rPr sz="2000" spc="-30" dirty="0">
                <a:latin typeface="Corbel"/>
                <a:cs typeface="Corbel"/>
              </a:rPr>
              <a:t>Texas</a:t>
            </a:r>
            <a:r>
              <a:rPr sz="2000" spc="-1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Antitrust</a:t>
            </a:r>
            <a:r>
              <a:rPr sz="2000" spc="-9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Act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claims</a:t>
            </a:r>
            <a:endParaRPr sz="2000" dirty="0">
              <a:latin typeface="Corbel"/>
              <a:cs typeface="Corbe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orbel"/>
                <a:cs typeface="Corbel"/>
              </a:rPr>
              <a:t>governmental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entity</a:t>
            </a:r>
            <a:endParaRPr sz="2000" dirty="0">
              <a:latin typeface="Corbel"/>
              <a:cs typeface="Corbel"/>
            </a:endParaRPr>
          </a:p>
          <a:p>
            <a:pPr marL="5659755" lvl="1" indent="-342900">
              <a:lnSpc>
                <a:spcPct val="100000"/>
              </a:lnSpc>
              <a:buFont typeface="Arial"/>
              <a:buChar char="•"/>
              <a:tabLst>
                <a:tab pos="5659755" algn="l"/>
              </a:tabLst>
            </a:pPr>
            <a:r>
              <a:rPr sz="2000" spc="-50" dirty="0">
                <a:latin typeface="Corbel"/>
                <a:cs typeface="Corbel"/>
              </a:rPr>
              <a:t>DTPA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claims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175375" y="2712161"/>
            <a:ext cx="443865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orbel"/>
                <a:cs typeface="Corbel"/>
              </a:rPr>
              <a:t>Claims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arising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from</a:t>
            </a:r>
            <a:r>
              <a:rPr sz="2000" spc="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</a:t>
            </a:r>
            <a:r>
              <a:rPr sz="2000" spc="10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Insurance</a:t>
            </a:r>
            <a:r>
              <a:rPr sz="2000" spc="-95" dirty="0">
                <a:latin typeface="Corbel"/>
                <a:cs typeface="Corbel"/>
              </a:rPr>
              <a:t> </a:t>
            </a:r>
            <a:r>
              <a:rPr sz="2000" spc="-20" dirty="0">
                <a:latin typeface="Corbel"/>
                <a:cs typeface="Corbel"/>
              </a:rPr>
              <a:t>Code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175375" y="3322446"/>
            <a:ext cx="424180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orbel"/>
                <a:cs typeface="Corbel"/>
              </a:rPr>
              <a:t>Claims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related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to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duties </a:t>
            </a:r>
            <a:r>
              <a:rPr sz="2000" spc="-25" dirty="0">
                <a:latin typeface="Corbel"/>
                <a:cs typeface="Corbel"/>
              </a:rPr>
              <a:t>and </a:t>
            </a:r>
            <a:r>
              <a:rPr sz="2000" dirty="0">
                <a:latin typeface="Corbel"/>
                <a:cs typeface="Corbel"/>
              </a:rPr>
              <a:t>obligations</a:t>
            </a:r>
            <a:r>
              <a:rPr sz="2000" spc="-5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under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an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insurance</a:t>
            </a:r>
            <a:r>
              <a:rPr sz="2000" spc="-4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policy</a:t>
            </a:r>
            <a:endParaRPr sz="2000" dirty="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75375" y="4237101"/>
            <a:ext cx="46507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orbel"/>
                <a:cs typeface="Corbel"/>
              </a:rPr>
              <a:t>Claims</a:t>
            </a:r>
            <a:r>
              <a:rPr sz="2000" spc="-3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related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to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consumer</a:t>
            </a:r>
            <a:r>
              <a:rPr sz="2000" spc="-1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transaction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75375" y="4846701"/>
            <a:ext cx="437007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2000" dirty="0">
                <a:latin typeface="Corbel"/>
                <a:cs typeface="Corbel"/>
              </a:rPr>
              <a:t>Claims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arising</a:t>
            </a:r>
            <a:r>
              <a:rPr sz="2000" spc="-5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out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of</a:t>
            </a:r>
            <a:r>
              <a:rPr sz="2000" spc="-2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the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production</a:t>
            </a:r>
            <a:r>
              <a:rPr sz="2000" spc="-30" dirty="0">
                <a:latin typeface="Corbel"/>
                <a:cs typeface="Corbel"/>
              </a:rPr>
              <a:t> </a:t>
            </a:r>
            <a:r>
              <a:rPr sz="2000" spc="-25" dirty="0">
                <a:latin typeface="Corbel"/>
                <a:cs typeface="Corbel"/>
              </a:rPr>
              <a:t>or</a:t>
            </a:r>
            <a:endParaRPr sz="2000" dirty="0">
              <a:latin typeface="Corbel"/>
              <a:cs typeface="Corbel"/>
            </a:endParaRPr>
          </a:p>
          <a:p>
            <a:pPr marL="355600">
              <a:lnSpc>
                <a:spcPct val="100000"/>
              </a:lnSpc>
            </a:pPr>
            <a:r>
              <a:rPr sz="2000" dirty="0">
                <a:latin typeface="Corbel"/>
                <a:cs typeface="Corbel"/>
              </a:rPr>
              <a:t>sale</a:t>
            </a:r>
            <a:r>
              <a:rPr sz="2000" spc="-2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of</a:t>
            </a:r>
            <a:r>
              <a:rPr sz="2000" spc="-10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a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dirty="0">
                <a:latin typeface="Corbel"/>
                <a:cs typeface="Corbel"/>
              </a:rPr>
              <a:t>farm</a:t>
            </a:r>
            <a:r>
              <a:rPr sz="2000" spc="-5" dirty="0">
                <a:latin typeface="Corbel"/>
                <a:cs typeface="Corbel"/>
              </a:rPr>
              <a:t> </a:t>
            </a:r>
            <a:r>
              <a:rPr sz="2000" spc="-10" dirty="0">
                <a:latin typeface="Corbel"/>
                <a:cs typeface="Corbel"/>
              </a:rPr>
              <a:t>product</a:t>
            </a:r>
            <a:endParaRPr sz="20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16722" y="540483"/>
            <a:ext cx="8558555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Excluded</a:t>
            </a:r>
            <a:r>
              <a:rPr spc="-160" dirty="0"/>
              <a:t> </a:t>
            </a:r>
            <a:r>
              <a:rPr dirty="0"/>
              <a:t>from</a:t>
            </a:r>
            <a:r>
              <a:rPr spc="-204" dirty="0"/>
              <a:t> </a:t>
            </a:r>
            <a:r>
              <a:rPr dirty="0"/>
              <a:t>Jurisdiction</a:t>
            </a:r>
            <a:r>
              <a:rPr spc="-135" dirty="0"/>
              <a:t> </a:t>
            </a:r>
            <a:r>
              <a:rPr spc="-10" dirty="0"/>
              <a:t>Entirely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0749660" y="6333898"/>
            <a:ext cx="24625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4966AC"/>
                </a:solidFill>
                <a:latin typeface="Corbel"/>
                <a:cs typeface="Corbel"/>
              </a:defRPr>
            </a:lvl1pPr>
          </a:lstStyle>
          <a:p>
            <a:pPr marL="116839">
              <a:lnSpc>
                <a:spcPts val="1230"/>
              </a:lnSpc>
            </a:pPr>
            <a:fld id="{81D60167-4931-47E6-BA6A-407CBD079E47}" type="slidenum">
              <a:rPr lang="en-US" smtClean="0"/>
              <a:pPr marL="116839">
                <a:lnSpc>
                  <a:spcPts val="1230"/>
                </a:lnSpc>
              </a:pPr>
              <a:t>14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85494" y="1739595"/>
            <a:ext cx="9257665" cy="283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SzPct val="80000"/>
              <a:buFont typeface="Arial"/>
              <a:buChar char="•"/>
              <a:tabLst>
                <a:tab pos="354965" algn="l"/>
              </a:tabLst>
            </a:pPr>
            <a:r>
              <a:rPr sz="3000" dirty="0">
                <a:latin typeface="Corbel"/>
                <a:cs typeface="Corbel"/>
              </a:rPr>
              <a:t>Medical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liability</a:t>
            </a:r>
            <a:r>
              <a:rPr sz="3000" spc="2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claims</a:t>
            </a:r>
            <a:endParaRPr sz="30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buFont typeface="Arial"/>
              <a:buChar char="•"/>
            </a:pPr>
            <a:endParaRPr sz="3650" dirty="0">
              <a:latin typeface="Corbel"/>
              <a:cs typeface="Corbel"/>
            </a:endParaRPr>
          </a:p>
          <a:p>
            <a:pPr marL="354965" marR="5080" indent="-342900">
              <a:lnSpc>
                <a:spcPts val="3240"/>
              </a:lnSpc>
              <a:buSzPct val="80000"/>
              <a:buFont typeface="Arial"/>
              <a:buChar char="•"/>
              <a:tabLst>
                <a:tab pos="354965" algn="l"/>
              </a:tabLst>
            </a:pPr>
            <a:r>
              <a:rPr sz="3000" dirty="0">
                <a:latin typeface="Corbel"/>
                <a:cs typeface="Corbel"/>
              </a:rPr>
              <a:t>Claims seeking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recovery</a:t>
            </a:r>
            <a:r>
              <a:rPr sz="3000" spc="-4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of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monetary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damages</a:t>
            </a:r>
            <a:r>
              <a:rPr sz="3000" spc="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for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bodily </a:t>
            </a:r>
            <a:r>
              <a:rPr sz="3000" dirty="0">
                <a:latin typeface="Corbel"/>
                <a:cs typeface="Corbel"/>
              </a:rPr>
              <a:t>injury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or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spc="-20" dirty="0">
                <a:latin typeface="Corbel"/>
                <a:cs typeface="Corbel"/>
              </a:rPr>
              <a:t>death</a:t>
            </a:r>
            <a:endParaRPr sz="30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"/>
              <a:buChar char="•"/>
            </a:pPr>
            <a:endParaRPr sz="3250" dirty="0">
              <a:latin typeface="Corbel"/>
              <a:cs typeface="Corbel"/>
            </a:endParaRPr>
          </a:p>
          <a:p>
            <a:pPr marL="354965" indent="-342265">
              <a:lnSpc>
                <a:spcPct val="100000"/>
              </a:lnSpc>
              <a:buSzPct val="80000"/>
              <a:buFont typeface="Arial"/>
              <a:buChar char="•"/>
              <a:tabLst>
                <a:tab pos="354965" algn="l"/>
              </a:tabLst>
            </a:pPr>
            <a:r>
              <a:rPr sz="3000" dirty="0">
                <a:latin typeface="Corbel"/>
                <a:cs typeface="Corbel"/>
              </a:rPr>
              <a:t>Legal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malpractice</a:t>
            </a:r>
            <a:r>
              <a:rPr sz="3000" spc="-3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claims</a:t>
            </a:r>
            <a:endParaRPr sz="30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3261"/>
            <a:ext cx="10515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12645">
              <a:lnSpc>
                <a:spcPct val="100000"/>
              </a:lnSpc>
              <a:spcBef>
                <a:spcPts val="95"/>
              </a:spcBef>
            </a:pPr>
            <a:r>
              <a:rPr lang="en-US" spc="-90" dirty="0"/>
              <a:t>	    </a:t>
            </a:r>
            <a:r>
              <a:rPr spc="-90" dirty="0"/>
              <a:t>To</a:t>
            </a:r>
            <a:r>
              <a:rPr spc="-85" dirty="0"/>
              <a:t> </a:t>
            </a:r>
            <a:r>
              <a:rPr dirty="0"/>
              <a:t>Be</a:t>
            </a:r>
            <a:r>
              <a:rPr spc="-80" dirty="0"/>
              <a:t> </a:t>
            </a:r>
            <a:r>
              <a:rPr spc="-10" dirty="0"/>
              <a:t>Determined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0749660" y="6333898"/>
            <a:ext cx="24625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4966AC"/>
                </a:solidFill>
                <a:latin typeface="Corbel"/>
                <a:cs typeface="Corbel"/>
              </a:defRPr>
            </a:lvl1pPr>
          </a:lstStyle>
          <a:p>
            <a:pPr marL="116839">
              <a:lnSpc>
                <a:spcPts val="1230"/>
              </a:lnSpc>
            </a:pPr>
            <a:fld id="{81D60167-4931-47E6-BA6A-407CBD079E47}" type="slidenum">
              <a:rPr lang="en-US" smtClean="0"/>
              <a:pPr marL="116839">
                <a:lnSpc>
                  <a:spcPts val="1230"/>
                </a:lnSpc>
              </a:pPr>
              <a:t>15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226311" y="1661540"/>
            <a:ext cx="10057130" cy="37757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469900" marR="253365" indent="-457200">
              <a:lnSpc>
                <a:spcPts val="3240"/>
              </a:lnSpc>
              <a:spcBef>
                <a:spcPts val="505"/>
              </a:spcBef>
              <a:buSzPct val="80000"/>
              <a:buChar char="•"/>
              <a:tabLst>
                <a:tab pos="469900" algn="l"/>
              </a:tabLst>
            </a:pPr>
            <a:r>
              <a:rPr sz="3000" dirty="0">
                <a:latin typeface="Corbel"/>
                <a:cs typeface="Corbel"/>
              </a:rPr>
              <a:t>Actual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application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of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jurisdictional</a:t>
            </a:r>
            <a:r>
              <a:rPr sz="3000" spc="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rules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to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variety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of</a:t>
            </a:r>
            <a:r>
              <a:rPr sz="3000" spc="-10" dirty="0">
                <a:latin typeface="Corbel"/>
                <a:cs typeface="Corbel"/>
              </a:rPr>
              <a:t> cases </a:t>
            </a:r>
            <a:r>
              <a:rPr sz="3000" dirty="0">
                <a:latin typeface="Corbel"/>
                <a:cs typeface="Corbel"/>
              </a:rPr>
              <a:t>and</a:t>
            </a:r>
            <a:r>
              <a:rPr sz="3000" spc="1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claims</a:t>
            </a:r>
            <a:endParaRPr sz="3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orbel"/>
              <a:buChar char="•"/>
            </a:pPr>
            <a:endParaRPr sz="2650">
              <a:latin typeface="Corbel"/>
              <a:cs typeface="Corbel"/>
            </a:endParaRPr>
          </a:p>
          <a:p>
            <a:pPr marL="469900" marR="20955" indent="-457200">
              <a:lnSpc>
                <a:spcPts val="3240"/>
              </a:lnSpc>
              <a:buSzPct val="80000"/>
              <a:buChar char="•"/>
              <a:tabLst>
                <a:tab pos="469900" algn="l"/>
              </a:tabLst>
            </a:pPr>
            <a:r>
              <a:rPr sz="3000" dirty="0">
                <a:latin typeface="Corbel"/>
                <a:cs typeface="Corbel"/>
              </a:rPr>
              <a:t>Will the</a:t>
            </a:r>
            <a:r>
              <a:rPr sz="3000" spc="-10" dirty="0">
                <a:latin typeface="Corbel"/>
                <a:cs typeface="Corbel"/>
              </a:rPr>
              <a:t> amount-in-</a:t>
            </a:r>
            <a:r>
              <a:rPr sz="3000" dirty="0">
                <a:latin typeface="Corbel"/>
                <a:cs typeface="Corbel"/>
              </a:rPr>
              <a:t>controversy requirements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force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parties</a:t>
            </a:r>
            <a:r>
              <a:rPr sz="3000" spc="-25" dirty="0">
                <a:latin typeface="Corbel"/>
                <a:cs typeface="Corbel"/>
              </a:rPr>
              <a:t> to </a:t>
            </a:r>
            <a:r>
              <a:rPr sz="3000" dirty="0">
                <a:latin typeface="Corbel"/>
                <a:cs typeface="Corbel"/>
              </a:rPr>
              <a:t>specify</a:t>
            </a:r>
            <a:r>
              <a:rPr sz="3000" spc="-4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damages</a:t>
            </a:r>
            <a:r>
              <a:rPr sz="3000" spc="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numbers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early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in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the</a:t>
            </a:r>
            <a:r>
              <a:rPr sz="3000" spc="-10" dirty="0">
                <a:latin typeface="Corbel"/>
                <a:cs typeface="Corbel"/>
              </a:rPr>
              <a:t> case?</a:t>
            </a:r>
            <a:endParaRPr sz="3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orbel"/>
              <a:buChar char="•"/>
            </a:pPr>
            <a:endParaRPr sz="2600">
              <a:latin typeface="Corbel"/>
              <a:cs typeface="Corbel"/>
            </a:endParaRPr>
          </a:p>
          <a:p>
            <a:pPr marL="469900" marR="5080" indent="-457200">
              <a:lnSpc>
                <a:spcPct val="90000"/>
              </a:lnSpc>
              <a:buSzPct val="80000"/>
              <a:buChar char="•"/>
              <a:tabLst>
                <a:tab pos="469900" algn="l"/>
              </a:tabLst>
            </a:pPr>
            <a:r>
              <a:rPr sz="3000" dirty="0">
                <a:latin typeface="Corbel"/>
                <a:cs typeface="Corbel"/>
              </a:rPr>
              <a:t>If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plaintiff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seeks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to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avoid the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business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court</a:t>
            </a:r>
            <a:r>
              <a:rPr sz="3000" spc="-2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on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grounds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spc="-20" dirty="0">
                <a:latin typeface="Corbel"/>
                <a:cs typeface="Corbel"/>
              </a:rPr>
              <a:t>that </a:t>
            </a:r>
            <a:r>
              <a:rPr sz="3000" dirty="0">
                <a:latin typeface="Corbel"/>
                <a:cs typeface="Corbel"/>
              </a:rPr>
              <a:t>the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amount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in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controversy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is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not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met,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will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</a:t>
            </a:r>
            <a:r>
              <a:rPr sz="3000" spc="-10" dirty="0">
                <a:latin typeface="Corbel"/>
                <a:cs typeface="Corbel"/>
              </a:rPr>
              <a:t> binding </a:t>
            </a:r>
            <a:r>
              <a:rPr sz="3000" dirty="0">
                <a:latin typeface="Corbel"/>
                <a:cs typeface="Corbel"/>
              </a:rPr>
              <a:t>stipulation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be</a:t>
            </a:r>
            <a:r>
              <a:rPr sz="3000" spc="-1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required?</a:t>
            </a:r>
            <a:r>
              <a:rPr sz="3000" spc="-3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If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so,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will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it</a:t>
            </a:r>
            <a:r>
              <a:rPr sz="3000" spc="-20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also</a:t>
            </a:r>
            <a:r>
              <a:rPr sz="3000" spc="-15" dirty="0">
                <a:latin typeface="Corbel"/>
                <a:cs typeface="Corbel"/>
              </a:rPr>
              <a:t> </a:t>
            </a:r>
            <a:r>
              <a:rPr sz="3000" dirty="0">
                <a:latin typeface="Corbel"/>
                <a:cs typeface="Corbel"/>
              </a:rPr>
              <a:t>be</a:t>
            </a:r>
            <a:r>
              <a:rPr sz="3000" spc="-5" dirty="0">
                <a:latin typeface="Corbel"/>
                <a:cs typeface="Corbel"/>
              </a:rPr>
              <a:t> </a:t>
            </a:r>
            <a:r>
              <a:rPr sz="3000" spc="-10" dirty="0">
                <a:latin typeface="Corbel"/>
                <a:cs typeface="Corbel"/>
              </a:rPr>
              <a:t>sufficient?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3261"/>
            <a:ext cx="10515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27405">
              <a:lnSpc>
                <a:spcPct val="100000"/>
              </a:lnSpc>
              <a:spcBef>
                <a:spcPts val="95"/>
              </a:spcBef>
            </a:pPr>
            <a:r>
              <a:rPr lang="en-US" spc="-35" dirty="0"/>
              <a:t>		</a:t>
            </a:r>
            <a:r>
              <a:rPr spc="-35" dirty="0"/>
              <a:t>Venue,</a:t>
            </a:r>
            <a:r>
              <a:rPr spc="-175" dirty="0"/>
              <a:t> </a:t>
            </a:r>
            <a:r>
              <a:rPr spc="-10" dirty="0"/>
              <a:t>Removal,</a:t>
            </a:r>
            <a:r>
              <a:rPr spc="-135" dirty="0"/>
              <a:t> </a:t>
            </a:r>
            <a:r>
              <a:rPr spc="-30" dirty="0"/>
              <a:t>and</a:t>
            </a:r>
            <a:r>
              <a:rPr spc="-265" dirty="0"/>
              <a:t> </a:t>
            </a:r>
            <a:r>
              <a:rPr spc="-10" dirty="0"/>
              <a:t>Transfer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0749660" y="6333898"/>
            <a:ext cx="24625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4966AC"/>
                </a:solidFill>
                <a:latin typeface="Corbel"/>
                <a:cs typeface="Corbel"/>
              </a:defRPr>
            </a:lvl1pPr>
          </a:lstStyle>
          <a:p>
            <a:pPr marL="116839">
              <a:lnSpc>
                <a:spcPts val="1230"/>
              </a:lnSpc>
            </a:pPr>
            <a:fld id="{81D60167-4931-47E6-BA6A-407CBD079E47}" type="slidenum">
              <a:rPr lang="en-US" smtClean="0"/>
              <a:pPr marL="116839">
                <a:lnSpc>
                  <a:spcPts val="1230"/>
                </a:lnSpc>
              </a:pPr>
              <a:t>16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31214" y="1564894"/>
            <a:ext cx="9836150" cy="408686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94945" marR="47625" indent="-182880">
              <a:lnSpc>
                <a:spcPts val="2920"/>
              </a:lnSpc>
              <a:spcBef>
                <a:spcPts val="459"/>
              </a:spcBef>
              <a:buSzPct val="79629"/>
              <a:buChar char="•"/>
              <a:tabLst>
                <a:tab pos="194945" algn="l"/>
              </a:tabLst>
            </a:pPr>
            <a:r>
              <a:rPr sz="2700" dirty="0">
                <a:latin typeface="Corbel"/>
                <a:cs typeface="Corbel"/>
              </a:rPr>
              <a:t>Parties</a:t>
            </a:r>
            <a:r>
              <a:rPr sz="2700" spc="-3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may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file</a:t>
            </a:r>
            <a:r>
              <a:rPr sz="2700" spc="-3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actions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directly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in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the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business</a:t>
            </a:r>
            <a:r>
              <a:rPr sz="2700" spc="-3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court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(venue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must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spc="-25" dirty="0">
                <a:latin typeface="Corbel"/>
                <a:cs typeface="Corbel"/>
              </a:rPr>
              <a:t>be </a:t>
            </a:r>
            <a:r>
              <a:rPr sz="2700" dirty="0">
                <a:latin typeface="Corbel"/>
                <a:cs typeface="Corbel"/>
              </a:rPr>
              <a:t>proper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in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county</a:t>
            </a:r>
            <a:r>
              <a:rPr sz="2700" spc="-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in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the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business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court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spc="-10" dirty="0">
                <a:latin typeface="Corbel"/>
                <a:cs typeface="Corbel"/>
              </a:rPr>
              <a:t>division)</a:t>
            </a:r>
            <a:endParaRPr sz="2700">
              <a:latin typeface="Corbel"/>
              <a:cs typeface="Corbel"/>
            </a:endParaRPr>
          </a:p>
          <a:p>
            <a:pPr marL="194945" indent="-182245">
              <a:lnSpc>
                <a:spcPts val="3080"/>
              </a:lnSpc>
              <a:spcBef>
                <a:spcPts val="1435"/>
              </a:spcBef>
              <a:buSzPct val="79629"/>
              <a:buChar char="•"/>
              <a:tabLst>
                <a:tab pos="194945" algn="l"/>
              </a:tabLst>
            </a:pPr>
            <a:r>
              <a:rPr sz="2700" dirty="0">
                <a:latin typeface="Corbel"/>
                <a:cs typeface="Corbel"/>
              </a:rPr>
              <a:t>Actions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filed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in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district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or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county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court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that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are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within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the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spc="-10" dirty="0">
                <a:latin typeface="Corbel"/>
                <a:cs typeface="Corbel"/>
              </a:rPr>
              <a:t>business</a:t>
            </a:r>
            <a:endParaRPr sz="2700">
              <a:latin typeface="Corbel"/>
              <a:cs typeface="Corbel"/>
            </a:endParaRPr>
          </a:p>
          <a:p>
            <a:pPr marL="194945">
              <a:lnSpc>
                <a:spcPts val="3080"/>
              </a:lnSpc>
            </a:pPr>
            <a:r>
              <a:rPr sz="2700" dirty="0">
                <a:latin typeface="Corbel"/>
                <a:cs typeface="Corbel"/>
              </a:rPr>
              <a:t>court’s</a:t>
            </a:r>
            <a:r>
              <a:rPr sz="2700" spc="-4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jurisdiction</a:t>
            </a:r>
            <a:r>
              <a:rPr sz="2700" spc="-3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are</a:t>
            </a:r>
            <a:r>
              <a:rPr sz="2700" spc="-3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removable</a:t>
            </a:r>
            <a:r>
              <a:rPr sz="2700" spc="-5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to</a:t>
            </a:r>
            <a:r>
              <a:rPr sz="2700" spc="-4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the</a:t>
            </a:r>
            <a:r>
              <a:rPr sz="2700" spc="-4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business</a:t>
            </a:r>
            <a:r>
              <a:rPr sz="2700" spc="-40" dirty="0">
                <a:latin typeface="Corbel"/>
                <a:cs typeface="Corbel"/>
              </a:rPr>
              <a:t> </a:t>
            </a:r>
            <a:r>
              <a:rPr sz="2700" spc="-10" dirty="0">
                <a:latin typeface="Corbel"/>
                <a:cs typeface="Corbel"/>
              </a:rPr>
              <a:t>court</a:t>
            </a:r>
            <a:endParaRPr sz="2700">
              <a:latin typeface="Corbel"/>
              <a:cs typeface="Corbel"/>
            </a:endParaRPr>
          </a:p>
          <a:p>
            <a:pPr marL="194945" marR="5080" indent="-182880">
              <a:lnSpc>
                <a:spcPts val="2920"/>
              </a:lnSpc>
              <a:spcBef>
                <a:spcPts val="1839"/>
              </a:spcBef>
              <a:buSzPct val="79629"/>
              <a:buChar char="•"/>
              <a:tabLst>
                <a:tab pos="194945" algn="l"/>
              </a:tabLst>
            </a:pPr>
            <a:r>
              <a:rPr sz="2700" u="sng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However</a:t>
            </a:r>
            <a:r>
              <a:rPr sz="2700" spc="-10" dirty="0">
                <a:latin typeface="Corbel"/>
                <a:cs typeface="Corbel"/>
              </a:rPr>
              <a:t>,</a:t>
            </a:r>
            <a:r>
              <a:rPr sz="2700" spc="-3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party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may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not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remove</a:t>
            </a:r>
            <a:r>
              <a:rPr sz="2700" spc="-3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to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the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business</a:t>
            </a:r>
            <a:r>
              <a:rPr sz="2700" spc="-3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court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an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spc="-10" dirty="0">
                <a:latin typeface="Corbel"/>
                <a:cs typeface="Corbel"/>
              </a:rPr>
              <a:t>action </a:t>
            </a:r>
            <a:r>
              <a:rPr sz="2700" dirty="0">
                <a:latin typeface="Corbel"/>
                <a:cs typeface="Corbel"/>
              </a:rPr>
              <a:t>filed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in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district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or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county</a:t>
            </a:r>
            <a:r>
              <a:rPr sz="2700" spc="-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court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of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proper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venue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that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is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u="sng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not</a:t>
            </a:r>
            <a:r>
              <a:rPr sz="2700" u="sng" spc="-1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700" u="sng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within</a:t>
            </a:r>
            <a:r>
              <a:rPr sz="2700" u="sng" spc="-1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700" u="sng" spc="-25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an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u="sng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operating</a:t>
            </a:r>
            <a:r>
              <a:rPr sz="2700" u="sng" spc="-2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700" u="sng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division</a:t>
            </a:r>
            <a:r>
              <a:rPr sz="2700" u="sng" spc="-3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700" u="sng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of</a:t>
            </a:r>
            <a:r>
              <a:rPr sz="2700" u="sng" spc="-2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700" u="sng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the</a:t>
            </a:r>
            <a:r>
              <a:rPr sz="2700" u="sng" spc="-3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700" u="sng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business</a:t>
            </a:r>
            <a:r>
              <a:rPr sz="2700" u="sng" spc="-4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 </a:t>
            </a:r>
            <a:r>
              <a:rPr sz="2700" u="sng" spc="-10" dirty="0">
                <a:uFill>
                  <a:solidFill>
                    <a:srgbClr val="000000"/>
                  </a:solidFill>
                </a:uFill>
                <a:latin typeface="Corbel"/>
                <a:cs typeface="Corbel"/>
              </a:rPr>
              <a:t>court</a:t>
            </a:r>
            <a:endParaRPr sz="2700">
              <a:latin typeface="Corbel"/>
              <a:cs typeface="Corbel"/>
            </a:endParaRPr>
          </a:p>
          <a:p>
            <a:pPr marL="194945" marR="391795" indent="-182880">
              <a:lnSpc>
                <a:spcPts val="2920"/>
              </a:lnSpc>
              <a:spcBef>
                <a:spcPts val="1789"/>
              </a:spcBef>
              <a:buSzPct val="79629"/>
              <a:buChar char="•"/>
              <a:tabLst>
                <a:tab pos="194945" algn="l"/>
              </a:tabLst>
            </a:pPr>
            <a:r>
              <a:rPr sz="2700" dirty="0">
                <a:latin typeface="Corbel"/>
                <a:cs typeface="Corbel"/>
              </a:rPr>
              <a:t>If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the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business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court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is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found</a:t>
            </a:r>
            <a:r>
              <a:rPr sz="2700" spc="-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to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lack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jurisdiction,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it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may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transfer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spc="-25" dirty="0">
                <a:latin typeface="Corbel"/>
                <a:cs typeface="Corbel"/>
              </a:rPr>
              <a:t>or </a:t>
            </a:r>
            <a:r>
              <a:rPr sz="2700" dirty="0">
                <a:latin typeface="Corbel"/>
                <a:cs typeface="Corbel"/>
              </a:rPr>
              <a:t>remand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the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action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to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</a:t>
            </a:r>
            <a:r>
              <a:rPr sz="2700" spc="-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proper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district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or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county</a:t>
            </a:r>
            <a:r>
              <a:rPr sz="2700" spc="-5" dirty="0">
                <a:latin typeface="Corbel"/>
                <a:cs typeface="Corbel"/>
              </a:rPr>
              <a:t> </a:t>
            </a:r>
            <a:r>
              <a:rPr sz="2700" spc="-10" dirty="0">
                <a:latin typeface="Corbel"/>
                <a:cs typeface="Corbel"/>
              </a:rPr>
              <a:t>court</a:t>
            </a:r>
            <a:endParaRPr sz="27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92446" y="551815"/>
            <a:ext cx="17824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Appeals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0749660" y="6333898"/>
            <a:ext cx="24625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4966AC"/>
                </a:solidFill>
                <a:latin typeface="Corbel"/>
                <a:cs typeface="Corbel"/>
              </a:defRPr>
            </a:lvl1pPr>
          </a:lstStyle>
          <a:p>
            <a:pPr marL="116839">
              <a:lnSpc>
                <a:spcPts val="1230"/>
              </a:lnSpc>
            </a:pPr>
            <a:fld id="{81D60167-4931-47E6-BA6A-407CBD079E47}" type="slidenum">
              <a:rPr lang="en-US" smtClean="0"/>
              <a:pPr marL="116839">
                <a:lnSpc>
                  <a:spcPts val="1230"/>
                </a:lnSpc>
              </a:pPr>
              <a:t>17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085494" y="1315338"/>
            <a:ext cx="9829165" cy="47517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433070" indent="182245">
              <a:lnSpc>
                <a:spcPts val="2810"/>
              </a:lnSpc>
              <a:spcBef>
                <a:spcPts val="455"/>
              </a:spcBef>
              <a:buSzPct val="78846"/>
              <a:buChar char="•"/>
              <a:tabLst>
                <a:tab pos="194945" algn="l"/>
              </a:tabLst>
            </a:pPr>
            <a:r>
              <a:rPr sz="2600" dirty="0">
                <a:latin typeface="Corbel"/>
                <a:cs typeface="Corbel"/>
              </a:rPr>
              <a:t>Appeals</a:t>
            </a:r>
            <a:r>
              <a:rPr sz="2600" spc="-4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judgments</a:t>
            </a:r>
            <a:r>
              <a:rPr sz="2600" spc="-3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and</a:t>
            </a:r>
            <a:r>
              <a:rPr sz="2600" spc="-1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orders</a:t>
            </a:r>
            <a:r>
              <a:rPr sz="2600" spc="-3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1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-3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business</a:t>
            </a:r>
            <a:r>
              <a:rPr sz="2600" spc="-2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court</a:t>
            </a:r>
            <a:r>
              <a:rPr sz="2600" spc="-2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will</a:t>
            </a:r>
            <a:r>
              <a:rPr sz="2600" spc="-2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go</a:t>
            </a:r>
            <a:r>
              <a:rPr sz="2600" spc="-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-15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the </a:t>
            </a:r>
            <a:r>
              <a:rPr sz="2600" dirty="0">
                <a:latin typeface="Corbel"/>
                <a:cs typeface="Corbel"/>
              </a:rPr>
              <a:t>newly</a:t>
            </a:r>
            <a:r>
              <a:rPr sz="2600" spc="-2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created</a:t>
            </a:r>
            <a:r>
              <a:rPr sz="2600" spc="-30" dirty="0">
                <a:latin typeface="Corbel"/>
                <a:cs typeface="Corbel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orbel"/>
                <a:cs typeface="Corbel"/>
              </a:rPr>
              <a:t>Fifteenth</a:t>
            </a:r>
            <a:r>
              <a:rPr sz="2600" spc="-114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0000"/>
                </a:solidFill>
                <a:latin typeface="Corbel"/>
                <a:cs typeface="Corbel"/>
              </a:rPr>
              <a:t>Court</a:t>
            </a:r>
            <a:r>
              <a:rPr sz="2600" spc="-5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600" dirty="0">
                <a:solidFill>
                  <a:srgbClr val="FF0000"/>
                </a:solidFill>
                <a:latin typeface="Corbel"/>
                <a:cs typeface="Corbel"/>
              </a:rPr>
              <a:t>of</a:t>
            </a:r>
            <a:r>
              <a:rPr sz="2600" spc="-114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orbel"/>
                <a:cs typeface="Corbel"/>
              </a:rPr>
              <a:t>Appeals</a:t>
            </a:r>
            <a:endParaRPr sz="2600" dirty="0">
              <a:solidFill>
                <a:srgbClr val="FF0000"/>
              </a:solidFill>
              <a:latin typeface="Corbel"/>
              <a:cs typeface="Corbel"/>
            </a:endParaRPr>
          </a:p>
          <a:p>
            <a:pPr marL="12700" marR="690245" indent="182245">
              <a:lnSpc>
                <a:spcPts val="2810"/>
              </a:lnSpc>
              <a:spcBef>
                <a:spcPts val="1200"/>
              </a:spcBef>
              <a:buSzPct val="78846"/>
              <a:buChar char="•"/>
              <a:tabLst>
                <a:tab pos="194945" algn="l"/>
              </a:tabLst>
            </a:pPr>
            <a:r>
              <a:rPr sz="2600" dirty="0">
                <a:latin typeface="Corbel"/>
                <a:cs typeface="Corbel"/>
              </a:rPr>
              <a:t>The</a:t>
            </a:r>
            <a:r>
              <a:rPr sz="2600" spc="-3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Fifteenth</a:t>
            </a:r>
            <a:r>
              <a:rPr sz="2600" spc="-10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Court will</a:t>
            </a:r>
            <a:r>
              <a:rPr sz="2600" spc="-1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have</a:t>
            </a:r>
            <a:r>
              <a:rPr sz="2600" spc="-3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five</a:t>
            </a:r>
            <a:r>
              <a:rPr sz="2600" spc="-1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justices</a:t>
            </a:r>
            <a:r>
              <a:rPr sz="2600" spc="-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elected</a:t>
            </a:r>
            <a:r>
              <a:rPr sz="2600" spc="-4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statewide</a:t>
            </a:r>
            <a:r>
              <a:rPr sz="2600" spc="-2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(three </a:t>
            </a:r>
            <a:r>
              <a:rPr sz="2600" dirty="0">
                <a:latin typeface="Corbel"/>
                <a:cs typeface="Corbel"/>
              </a:rPr>
              <a:t>justices</a:t>
            </a:r>
            <a:r>
              <a:rPr sz="2600" spc="-3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for</a:t>
            </a:r>
            <a:r>
              <a:rPr sz="2600" spc="-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-1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first</a:t>
            </a:r>
            <a:r>
              <a:rPr sz="2600" spc="-1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three</a:t>
            </a:r>
            <a:r>
              <a:rPr sz="2600" spc="-3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years)</a:t>
            </a:r>
            <a:endParaRPr sz="2600" dirty="0">
              <a:latin typeface="Corbel"/>
              <a:cs typeface="Corbel"/>
            </a:endParaRPr>
          </a:p>
          <a:p>
            <a:pPr marL="194945" indent="-182245">
              <a:lnSpc>
                <a:spcPct val="100000"/>
              </a:lnSpc>
              <a:spcBef>
                <a:spcPts val="840"/>
              </a:spcBef>
              <a:buSzPct val="78846"/>
              <a:buChar char="•"/>
              <a:tabLst>
                <a:tab pos="194945" algn="l"/>
              </a:tabLst>
            </a:pPr>
            <a:r>
              <a:rPr sz="2600" dirty="0">
                <a:latin typeface="Corbel"/>
                <a:cs typeface="Corbel"/>
              </a:rPr>
              <a:t>It</a:t>
            </a:r>
            <a:r>
              <a:rPr sz="2600" spc="-5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will</a:t>
            </a:r>
            <a:r>
              <a:rPr sz="2600" spc="-2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have</a:t>
            </a:r>
            <a:r>
              <a:rPr sz="2600" spc="-3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statewide</a:t>
            </a:r>
            <a:r>
              <a:rPr sz="2600" spc="-4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jurisdiction</a:t>
            </a:r>
            <a:r>
              <a:rPr sz="2600" spc="-3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over</a:t>
            </a:r>
            <a:r>
              <a:rPr sz="2600" spc="-2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appeals</a:t>
            </a:r>
            <a:r>
              <a:rPr sz="2600" spc="-3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involving:</a:t>
            </a:r>
            <a:endParaRPr sz="2600" dirty="0">
              <a:latin typeface="Corbel"/>
              <a:cs typeface="Corbel"/>
            </a:endParaRPr>
          </a:p>
          <a:p>
            <a:pPr marL="789940" marR="1346200" lvl="1" indent="-183515">
              <a:lnSpc>
                <a:spcPts val="2810"/>
              </a:lnSpc>
              <a:spcBef>
                <a:spcPts val="1245"/>
              </a:spcBef>
              <a:buSzPct val="78846"/>
              <a:buChar char="•"/>
              <a:tabLst>
                <a:tab pos="789940" algn="l"/>
              </a:tabLst>
            </a:pPr>
            <a:r>
              <a:rPr sz="2600" dirty="0">
                <a:latin typeface="Corbel"/>
                <a:cs typeface="Corbel"/>
              </a:rPr>
              <a:t>Matters</a:t>
            </a:r>
            <a:r>
              <a:rPr sz="2600" spc="-3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brought</a:t>
            </a:r>
            <a:r>
              <a:rPr sz="2600" spc="-4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by</a:t>
            </a:r>
            <a:r>
              <a:rPr sz="2600" spc="-2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or</a:t>
            </a:r>
            <a:r>
              <a:rPr sz="2600" spc="-1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against</a:t>
            </a:r>
            <a:r>
              <a:rPr sz="2600" spc="-3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-2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state</a:t>
            </a:r>
            <a:r>
              <a:rPr sz="2600" spc="-2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entity</a:t>
            </a:r>
            <a:r>
              <a:rPr sz="2600" spc="-2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(with</a:t>
            </a:r>
            <a:r>
              <a:rPr sz="2600" spc="-25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certain exceptions)</a:t>
            </a:r>
            <a:endParaRPr sz="2600" dirty="0">
              <a:latin typeface="Corbel"/>
              <a:cs typeface="Corbel"/>
            </a:endParaRPr>
          </a:p>
          <a:p>
            <a:pPr marL="789940" marR="5080" lvl="1" indent="-183515">
              <a:lnSpc>
                <a:spcPts val="2810"/>
              </a:lnSpc>
              <a:spcBef>
                <a:spcPts val="1200"/>
              </a:spcBef>
              <a:buSzPct val="78846"/>
              <a:buChar char="•"/>
              <a:tabLst>
                <a:tab pos="789940" algn="l"/>
              </a:tabLst>
            </a:pPr>
            <a:r>
              <a:rPr sz="2600" dirty="0">
                <a:latin typeface="Corbel"/>
                <a:cs typeface="Corbel"/>
              </a:rPr>
              <a:t>Matters</a:t>
            </a:r>
            <a:r>
              <a:rPr sz="2600" spc="-4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in</a:t>
            </a:r>
            <a:r>
              <a:rPr sz="2600" spc="-2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which</a:t>
            </a:r>
            <a:r>
              <a:rPr sz="2600" spc="-2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-2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party</a:t>
            </a:r>
            <a:r>
              <a:rPr sz="2600" spc="-2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challenges</a:t>
            </a:r>
            <a:r>
              <a:rPr sz="2600" spc="-5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-2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constitutionality</a:t>
            </a:r>
            <a:r>
              <a:rPr sz="2600" spc="-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or</a:t>
            </a:r>
            <a:r>
              <a:rPr sz="2600" spc="-2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validity </a:t>
            </a:r>
            <a:r>
              <a:rPr sz="2600" dirty="0">
                <a:latin typeface="Corbel"/>
                <a:cs typeface="Corbel"/>
              </a:rPr>
              <a:t>of</a:t>
            </a:r>
            <a:r>
              <a:rPr sz="2600" spc="-2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-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state</a:t>
            </a:r>
            <a:r>
              <a:rPr sz="2600" spc="-1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statute</a:t>
            </a:r>
            <a:r>
              <a:rPr sz="2600" spc="-2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or</a:t>
            </a:r>
            <a:r>
              <a:rPr sz="2600" spc="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rule</a:t>
            </a:r>
            <a:r>
              <a:rPr lang="en-US" sz="2600" dirty="0">
                <a:latin typeface="Corbel"/>
                <a:cs typeface="Corbel"/>
              </a:rPr>
              <a:t>,</a:t>
            </a:r>
            <a:r>
              <a:rPr sz="2600" spc="-1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and</a:t>
            </a:r>
            <a:r>
              <a:rPr sz="2600" spc="-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-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attorney</a:t>
            </a:r>
            <a:r>
              <a:rPr sz="2600" spc="-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general</a:t>
            </a:r>
            <a:r>
              <a:rPr sz="2600" spc="-1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is</a:t>
            </a:r>
            <a:r>
              <a:rPr sz="2600" spc="-1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a</a:t>
            </a:r>
            <a:r>
              <a:rPr sz="2600" spc="-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party</a:t>
            </a:r>
            <a:r>
              <a:rPr sz="2600" spc="-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to</a:t>
            </a:r>
            <a:r>
              <a:rPr sz="2600" spc="-10" dirty="0">
                <a:latin typeface="Corbel"/>
                <a:cs typeface="Corbel"/>
              </a:rPr>
              <a:t> </a:t>
            </a:r>
            <a:r>
              <a:rPr sz="2600" spc="-25" dirty="0">
                <a:latin typeface="Corbel"/>
                <a:cs typeface="Corbel"/>
              </a:rPr>
              <a:t>the </a:t>
            </a:r>
            <a:r>
              <a:rPr sz="2600" spc="-20" dirty="0">
                <a:latin typeface="Corbel"/>
                <a:cs typeface="Corbel"/>
              </a:rPr>
              <a:t>case</a:t>
            </a:r>
            <a:endParaRPr sz="2600" dirty="0">
              <a:latin typeface="Corbel"/>
              <a:cs typeface="Corbel"/>
            </a:endParaRPr>
          </a:p>
          <a:p>
            <a:pPr marL="789305" lvl="1" indent="-182880">
              <a:lnSpc>
                <a:spcPct val="100000"/>
              </a:lnSpc>
              <a:spcBef>
                <a:spcPts val="840"/>
              </a:spcBef>
              <a:buSzPct val="78846"/>
              <a:buChar char="•"/>
              <a:tabLst>
                <a:tab pos="789305" algn="l"/>
              </a:tabLst>
            </a:pPr>
            <a:r>
              <a:rPr sz="2600" dirty="0">
                <a:latin typeface="Corbel"/>
                <a:cs typeface="Corbel"/>
              </a:rPr>
              <a:t>Appeals</a:t>
            </a:r>
            <a:r>
              <a:rPr sz="2600" spc="-4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from</a:t>
            </a:r>
            <a:r>
              <a:rPr sz="2600" spc="-10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the</a:t>
            </a:r>
            <a:r>
              <a:rPr sz="2600" spc="-25" dirty="0">
                <a:latin typeface="Corbel"/>
                <a:cs typeface="Corbel"/>
              </a:rPr>
              <a:t> </a:t>
            </a:r>
            <a:r>
              <a:rPr sz="2600" dirty="0">
                <a:latin typeface="Corbel"/>
                <a:cs typeface="Corbel"/>
              </a:rPr>
              <a:t>business</a:t>
            </a:r>
            <a:r>
              <a:rPr sz="2600" spc="-20" dirty="0">
                <a:latin typeface="Corbel"/>
                <a:cs typeface="Corbel"/>
              </a:rPr>
              <a:t> </a:t>
            </a:r>
            <a:r>
              <a:rPr sz="2600" spc="-10" dirty="0">
                <a:latin typeface="Corbel"/>
                <a:cs typeface="Corbel"/>
              </a:rPr>
              <a:t>court</a:t>
            </a:r>
            <a:endParaRPr sz="26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AB9D10E7-0FD9-180D-A1F5-CB2D48CD0E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2520663"/>
            <a:ext cx="10515600" cy="850874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015365" marR="5080" indent="-1003300" algn="ctr">
              <a:lnSpc>
                <a:spcPts val="5830"/>
              </a:lnSpc>
              <a:spcBef>
                <a:spcPts val="835"/>
              </a:spcBef>
            </a:pPr>
            <a:r>
              <a:rPr sz="5400" dirty="0"/>
              <a:t>Concluding</a:t>
            </a:r>
            <a:r>
              <a:rPr sz="5400" spc="-375" dirty="0"/>
              <a:t> </a:t>
            </a:r>
            <a:r>
              <a:rPr sz="5400" spc="-10" dirty="0"/>
              <a:t>Thoughts </a:t>
            </a:r>
            <a:r>
              <a:rPr sz="5400" dirty="0"/>
              <a:t>and</a:t>
            </a:r>
            <a:r>
              <a:rPr sz="5400" spc="-220" dirty="0"/>
              <a:t> </a:t>
            </a:r>
            <a:r>
              <a:rPr sz="5400" spc="-10" dirty="0"/>
              <a:t>Questions</a:t>
            </a:r>
            <a:endParaRPr sz="5400" dirty="0"/>
          </a:p>
        </p:txBody>
      </p:sp>
    </p:spTree>
    <p:extLst>
      <p:ext uri="{BB962C8B-B14F-4D97-AF65-F5344CB8AC3E}">
        <p14:creationId xmlns:p14="http://schemas.microsoft.com/office/powerpoint/2010/main" val="120862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68904" y="453390"/>
            <a:ext cx="6625590" cy="118364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194945">
              <a:lnSpc>
                <a:spcPts val="4320"/>
              </a:lnSpc>
              <a:spcBef>
                <a:spcPts val="640"/>
              </a:spcBef>
            </a:pPr>
            <a:r>
              <a:rPr dirty="0"/>
              <a:t>A</a:t>
            </a:r>
            <a:r>
              <a:rPr spc="-80" dirty="0"/>
              <a:t> </a:t>
            </a:r>
            <a:r>
              <a:rPr spc="-20" dirty="0"/>
              <a:t>Major</a:t>
            </a:r>
            <a:r>
              <a:rPr spc="-165" dirty="0"/>
              <a:t> </a:t>
            </a:r>
            <a:r>
              <a:rPr dirty="0"/>
              <a:t>Change</a:t>
            </a:r>
            <a:r>
              <a:rPr spc="-40" dirty="0"/>
              <a:t> </a:t>
            </a:r>
            <a:r>
              <a:rPr dirty="0"/>
              <a:t>to</a:t>
            </a:r>
            <a:r>
              <a:rPr spc="-45" dirty="0"/>
              <a:t> </a:t>
            </a:r>
            <a:r>
              <a:rPr spc="-25" dirty="0"/>
              <a:t>the</a:t>
            </a:r>
            <a:r>
              <a:rPr spc="-270" dirty="0"/>
              <a:t> </a:t>
            </a:r>
            <a:r>
              <a:rPr spc="-10" dirty="0"/>
              <a:t>Texas </a:t>
            </a:r>
            <a:r>
              <a:rPr dirty="0"/>
              <a:t>Business</a:t>
            </a:r>
            <a:r>
              <a:rPr spc="-155" dirty="0"/>
              <a:t> </a:t>
            </a:r>
            <a:r>
              <a:rPr dirty="0"/>
              <a:t>Litigation</a:t>
            </a:r>
            <a:r>
              <a:rPr spc="-150" dirty="0"/>
              <a:t> </a:t>
            </a:r>
            <a:r>
              <a:rPr spc="-10" dirty="0"/>
              <a:t>Landscape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0749660" y="6333898"/>
            <a:ext cx="24625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4966AC"/>
                </a:solidFill>
                <a:latin typeface="Corbel"/>
                <a:cs typeface="Corbel"/>
              </a:defRPr>
            </a:lvl1pPr>
          </a:lstStyle>
          <a:p>
            <a:pPr marL="116839">
              <a:lnSpc>
                <a:spcPts val="1230"/>
              </a:lnSpc>
            </a:pPr>
            <a:fld id="{81D60167-4931-47E6-BA6A-407CBD079E47}" type="slidenum">
              <a:rPr lang="en-US" smtClean="0"/>
              <a:pPr marL="116839">
                <a:lnSpc>
                  <a:spcPts val="1230"/>
                </a:lnSpc>
              </a:pPr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267713" y="2019426"/>
            <a:ext cx="9356090" cy="38265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95"/>
              </a:spcBef>
              <a:buSzPct val="80357"/>
              <a:buChar char="•"/>
              <a:tabLst>
                <a:tab pos="194945" algn="l"/>
              </a:tabLst>
            </a:pPr>
            <a:r>
              <a:rPr sz="2800" dirty="0">
                <a:latin typeface="Corbel"/>
                <a:cs typeface="Corbel"/>
              </a:rPr>
              <a:t>House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Bill</a:t>
            </a:r>
            <a:r>
              <a:rPr sz="2800" spc="-4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19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(88R):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effective</a:t>
            </a:r>
            <a:r>
              <a:rPr sz="2800" spc="-12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September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1,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spc="-20" dirty="0">
                <a:latin typeface="Corbel"/>
                <a:cs typeface="Corbel"/>
              </a:rPr>
              <a:t>2023</a:t>
            </a:r>
            <a:endParaRPr sz="2800">
              <a:latin typeface="Corbel"/>
              <a:cs typeface="Corbel"/>
            </a:endParaRPr>
          </a:p>
          <a:p>
            <a:pPr marL="194945" indent="-182245">
              <a:lnSpc>
                <a:spcPct val="100000"/>
              </a:lnSpc>
              <a:spcBef>
                <a:spcPts val="2470"/>
              </a:spcBef>
              <a:buSzPct val="80357"/>
              <a:buChar char="•"/>
              <a:tabLst>
                <a:tab pos="194945" algn="l"/>
              </a:tabLst>
            </a:pPr>
            <a:r>
              <a:rPr sz="2800" dirty="0">
                <a:latin typeface="Corbel"/>
                <a:cs typeface="Corbel"/>
              </a:rPr>
              <a:t>Applies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to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civil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actions</a:t>
            </a:r>
            <a:r>
              <a:rPr sz="2800" spc="-3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filed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on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or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after</a:t>
            </a:r>
            <a:r>
              <a:rPr sz="2800" spc="-11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September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1,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spc="-20" dirty="0">
                <a:latin typeface="Corbel"/>
                <a:cs typeface="Corbel"/>
              </a:rPr>
              <a:t>2024</a:t>
            </a:r>
            <a:endParaRPr sz="2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Font typeface="Corbel"/>
              <a:buChar char="•"/>
            </a:pPr>
            <a:endParaRPr sz="2300">
              <a:latin typeface="Corbel"/>
              <a:cs typeface="Corbel"/>
            </a:endParaRPr>
          </a:p>
          <a:p>
            <a:pPr marL="195580" marR="90170" indent="-182880">
              <a:lnSpc>
                <a:spcPts val="3020"/>
              </a:lnSpc>
              <a:buSzPct val="80357"/>
              <a:buChar char="•"/>
              <a:tabLst>
                <a:tab pos="195580" algn="l"/>
              </a:tabLst>
            </a:pPr>
            <a:r>
              <a:rPr sz="2800" spc="-40" dirty="0">
                <a:latin typeface="Corbel"/>
                <a:cs typeface="Corbel"/>
              </a:rPr>
              <a:t>Texas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joins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many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other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states</a:t>
            </a:r>
            <a:r>
              <a:rPr sz="2800" spc="-4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in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having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specialized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court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spc="-25" dirty="0">
                <a:latin typeface="Corbel"/>
                <a:cs typeface="Corbel"/>
              </a:rPr>
              <a:t>or </a:t>
            </a:r>
            <a:r>
              <a:rPr sz="2800" dirty="0">
                <a:latin typeface="Corbel"/>
                <a:cs typeface="Corbel"/>
              </a:rPr>
              <a:t>docket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for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spc="-25" dirty="0">
                <a:latin typeface="Corbel"/>
                <a:cs typeface="Corbel"/>
              </a:rPr>
              <a:t>business-</a:t>
            </a:r>
            <a:r>
              <a:rPr sz="2800" dirty="0">
                <a:latin typeface="Corbel"/>
                <a:cs typeface="Corbel"/>
              </a:rPr>
              <a:t>oriented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or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complex</a:t>
            </a:r>
            <a:r>
              <a:rPr sz="2800" spc="-6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commercial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litigation</a:t>
            </a:r>
            <a:endParaRPr sz="2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orbel"/>
              <a:buChar char="•"/>
            </a:pPr>
            <a:endParaRPr sz="2300">
              <a:latin typeface="Corbel"/>
              <a:cs typeface="Corbel"/>
            </a:endParaRPr>
          </a:p>
          <a:p>
            <a:pPr marL="195580" marR="5080" indent="-182880">
              <a:lnSpc>
                <a:spcPts val="3020"/>
              </a:lnSpc>
              <a:spcBef>
                <a:spcPts val="5"/>
              </a:spcBef>
              <a:buSzPct val="80357"/>
              <a:buChar char="•"/>
              <a:tabLst>
                <a:tab pos="195580" algn="l"/>
              </a:tabLst>
            </a:pPr>
            <a:r>
              <a:rPr sz="2800" dirty="0">
                <a:latin typeface="Corbel"/>
                <a:cs typeface="Corbel"/>
              </a:rPr>
              <a:t>But</a:t>
            </a:r>
            <a:r>
              <a:rPr sz="2800" spc="-11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there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are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notable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differences</a:t>
            </a:r>
            <a:r>
              <a:rPr sz="2800" spc="-7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between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spc="-20" dirty="0">
                <a:latin typeface="Corbel"/>
                <a:cs typeface="Corbel"/>
              </a:rPr>
              <a:t>the</a:t>
            </a:r>
            <a:r>
              <a:rPr sz="2800" spc="-190" dirty="0">
                <a:latin typeface="Corbel"/>
                <a:cs typeface="Corbel"/>
              </a:rPr>
              <a:t> </a:t>
            </a:r>
            <a:r>
              <a:rPr sz="2800" spc="-40" dirty="0">
                <a:latin typeface="Corbel"/>
                <a:cs typeface="Corbel"/>
              </a:rPr>
              <a:t>Texas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business </a:t>
            </a:r>
            <a:r>
              <a:rPr sz="2800" dirty="0">
                <a:latin typeface="Corbel"/>
                <a:cs typeface="Corbel"/>
              </a:rPr>
              <a:t>court</a:t>
            </a:r>
            <a:r>
              <a:rPr sz="2800" spc="-8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and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the</a:t>
            </a:r>
            <a:r>
              <a:rPr sz="2800" spc="-7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business</a:t>
            </a:r>
            <a:r>
              <a:rPr sz="2800" spc="-5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courts</a:t>
            </a:r>
            <a:r>
              <a:rPr sz="2800" spc="-6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/</a:t>
            </a:r>
            <a:r>
              <a:rPr sz="2800" spc="-85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commercial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or</a:t>
            </a:r>
            <a:r>
              <a:rPr sz="2800" spc="-8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complex</a:t>
            </a:r>
            <a:r>
              <a:rPr sz="2800" spc="-8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dockets </a:t>
            </a:r>
            <a:r>
              <a:rPr sz="2800" dirty="0">
                <a:latin typeface="Corbel"/>
                <a:cs typeface="Corbel"/>
              </a:rPr>
              <a:t>of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dirty="0">
                <a:latin typeface="Corbel"/>
                <a:cs typeface="Corbel"/>
              </a:rPr>
              <a:t>other</a:t>
            </a:r>
            <a:r>
              <a:rPr sz="2800" spc="-50" dirty="0">
                <a:latin typeface="Corbel"/>
                <a:cs typeface="Corbel"/>
              </a:rPr>
              <a:t> </a:t>
            </a:r>
            <a:r>
              <a:rPr sz="2800" spc="-10" dirty="0">
                <a:latin typeface="Corbel"/>
                <a:cs typeface="Corbel"/>
              </a:rPr>
              <a:t>states</a:t>
            </a:r>
            <a:endParaRPr sz="2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8146" y="1455713"/>
            <a:ext cx="3022600" cy="1196033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lang="en-US" dirty="0"/>
              <a:t>Appellate </a:t>
            </a:r>
            <a:r>
              <a:rPr spc="-10" dirty="0"/>
              <a:t>Court</a:t>
            </a:r>
            <a:r>
              <a:rPr lang="en-US" spc="-10" dirty="0"/>
              <a:t>s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10867008" y="6346598"/>
            <a:ext cx="787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</a:pPr>
            <a:r>
              <a:rPr sz="1200" dirty="0">
                <a:solidFill>
                  <a:srgbClr val="4966AC"/>
                </a:solidFill>
                <a:latin typeface="Corbel"/>
                <a:cs typeface="Corbel"/>
              </a:rPr>
              <a:t>8</a:t>
            </a:r>
            <a:endParaRPr sz="12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/>
          <a:srcRect/>
          <a:stretch/>
        </p:blipFill>
        <p:spPr>
          <a:xfrm>
            <a:off x="4283964" y="931177"/>
            <a:ext cx="7552944" cy="540102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09015" y="3686047"/>
            <a:ext cx="3188335" cy="1357423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71755">
              <a:lnSpc>
                <a:spcPct val="100000"/>
              </a:lnSpc>
              <a:spcBef>
                <a:spcPts val="1755"/>
              </a:spcBef>
            </a:pPr>
            <a:endParaRPr lang="en-US" sz="1000" spc="-10" dirty="0">
              <a:latin typeface="Corbel"/>
              <a:cs typeface="Corbel"/>
            </a:endParaRPr>
          </a:p>
          <a:p>
            <a:pPr marL="71755">
              <a:lnSpc>
                <a:spcPct val="100000"/>
              </a:lnSpc>
              <a:spcBef>
                <a:spcPts val="1755"/>
              </a:spcBef>
            </a:pPr>
            <a:endParaRPr lang="en-US" sz="1000" spc="-10" dirty="0">
              <a:latin typeface="Corbel"/>
              <a:cs typeface="Corbel"/>
            </a:endParaRPr>
          </a:p>
          <a:p>
            <a:pPr marL="71755">
              <a:lnSpc>
                <a:spcPct val="100000"/>
              </a:lnSpc>
              <a:spcBef>
                <a:spcPts val="1755"/>
              </a:spcBef>
            </a:pPr>
            <a:endParaRPr lang="en-US" sz="1000" spc="-10" dirty="0">
              <a:latin typeface="Corbel"/>
              <a:cs typeface="Corbel"/>
            </a:endParaRPr>
          </a:p>
          <a:p>
            <a:pPr marL="71755">
              <a:lnSpc>
                <a:spcPct val="100000"/>
              </a:lnSpc>
              <a:spcBef>
                <a:spcPts val="1755"/>
              </a:spcBef>
            </a:pPr>
            <a:endParaRPr lang="en-US" sz="1000" spc="-10" dirty="0">
              <a:latin typeface="Corbel"/>
              <a:cs typeface="Corbe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6CE695-6D51-9D98-C488-8817412A5B6A}"/>
              </a:ext>
            </a:extLst>
          </p:cNvPr>
          <p:cNvSpPr txBox="1"/>
          <p:nvPr/>
        </p:nvSpPr>
        <p:spPr>
          <a:xfrm>
            <a:off x="968146" y="3685338"/>
            <a:ext cx="27494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14 Districts</a:t>
            </a:r>
          </a:p>
        </p:txBody>
      </p:sp>
    </p:spTree>
    <p:extLst>
      <p:ext uri="{BB962C8B-B14F-4D97-AF65-F5344CB8AC3E}">
        <p14:creationId xmlns:p14="http://schemas.microsoft.com/office/powerpoint/2010/main" val="3210487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70537" y="525606"/>
            <a:ext cx="7139152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7615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200" dirty="0"/>
              <a:t> </a:t>
            </a:r>
            <a:r>
              <a:rPr dirty="0"/>
              <a:t>Structure</a:t>
            </a:r>
            <a:r>
              <a:rPr spc="-75" dirty="0"/>
              <a:t> </a:t>
            </a:r>
            <a:r>
              <a:rPr dirty="0"/>
              <a:t>of</a:t>
            </a:r>
            <a:r>
              <a:rPr spc="-90" dirty="0"/>
              <a:t> </a:t>
            </a:r>
            <a:r>
              <a:rPr spc="-20" dirty="0"/>
              <a:t>the</a:t>
            </a:r>
            <a:r>
              <a:rPr spc="-185" dirty="0"/>
              <a:t> </a:t>
            </a:r>
            <a:r>
              <a:rPr spc="-10" dirty="0"/>
              <a:t>Court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0749660" y="6333898"/>
            <a:ext cx="24625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4966AC"/>
                </a:solidFill>
                <a:latin typeface="Corbel"/>
                <a:cs typeface="Corbel"/>
              </a:defRPr>
            </a:lvl1pPr>
          </a:lstStyle>
          <a:p>
            <a:pPr marL="116839">
              <a:lnSpc>
                <a:spcPts val="1230"/>
              </a:lnSpc>
            </a:pPr>
            <a:fld id="{81D60167-4931-47E6-BA6A-407CBD079E47}" type="slidenum">
              <a:rPr lang="en-US" smtClean="0"/>
              <a:pPr marL="116839">
                <a:lnSpc>
                  <a:spcPts val="1230"/>
                </a:lnSpc>
              </a:pPr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131214" y="1564894"/>
            <a:ext cx="9576435" cy="3923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00"/>
              </a:spcBef>
              <a:buSzPct val="79629"/>
              <a:buChar char="•"/>
              <a:tabLst>
                <a:tab pos="194945" algn="l"/>
              </a:tabLst>
            </a:pPr>
            <a:r>
              <a:rPr sz="2700" dirty="0">
                <a:latin typeface="Corbel"/>
                <a:cs typeface="Corbel"/>
              </a:rPr>
              <a:t>Effectively,</a:t>
            </a:r>
            <a:r>
              <a:rPr sz="2700" spc="-95" dirty="0">
                <a:latin typeface="Corbel"/>
                <a:cs typeface="Corbel"/>
              </a:rPr>
              <a:t> </a:t>
            </a:r>
            <a:r>
              <a:rPr sz="2700" spc="-10" dirty="0">
                <a:latin typeface="Corbel"/>
                <a:cs typeface="Corbel"/>
              </a:rPr>
              <a:t>therefore:</a:t>
            </a:r>
            <a:endParaRPr sz="2700" dirty="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Corbel"/>
              <a:buChar char="•"/>
            </a:pPr>
            <a:endParaRPr sz="2100" dirty="0">
              <a:latin typeface="Corbel"/>
              <a:cs typeface="Corbel"/>
            </a:endParaRPr>
          </a:p>
          <a:p>
            <a:pPr marL="742950" lvl="1" indent="-182245">
              <a:lnSpc>
                <a:spcPts val="3229"/>
              </a:lnSpc>
              <a:buClr>
                <a:srgbClr val="000000"/>
              </a:buClr>
              <a:buSzPct val="79629"/>
              <a:buChar char="•"/>
              <a:tabLst>
                <a:tab pos="742950" algn="l"/>
              </a:tabLst>
            </a:pPr>
            <a:r>
              <a:rPr sz="2700" dirty="0">
                <a:solidFill>
                  <a:srgbClr val="FF0000"/>
                </a:solidFill>
                <a:latin typeface="Corbel"/>
                <a:cs typeface="Corbel"/>
              </a:rPr>
              <a:t>Five</a:t>
            </a:r>
            <a:r>
              <a:rPr sz="2700" spc="-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divisions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that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are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coming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into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existence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spc="-25" dirty="0">
                <a:latin typeface="Corbel"/>
                <a:cs typeface="Corbel"/>
              </a:rPr>
              <a:t>now</a:t>
            </a:r>
            <a:endParaRPr sz="2700" dirty="0">
              <a:latin typeface="Corbel"/>
              <a:cs typeface="Corbel"/>
            </a:endParaRPr>
          </a:p>
          <a:p>
            <a:pPr marL="1338580" marR="35560" lvl="2" indent="-228600">
              <a:lnSpc>
                <a:spcPts val="2920"/>
              </a:lnSpc>
              <a:spcBef>
                <a:spcPts val="350"/>
              </a:spcBef>
              <a:buSzPct val="79629"/>
              <a:buChar char="•"/>
              <a:tabLst>
                <a:tab pos="1338580" algn="l"/>
              </a:tabLst>
            </a:pPr>
            <a:r>
              <a:rPr sz="2700" dirty="0">
                <a:latin typeface="Corbel"/>
                <a:cs typeface="Corbel"/>
              </a:rPr>
              <a:t>Corresponding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to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the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to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the</a:t>
            </a:r>
            <a:r>
              <a:rPr sz="2700" spc="-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first,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third,</a:t>
            </a:r>
            <a:r>
              <a:rPr sz="2700" spc="-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fourth, eighth, </a:t>
            </a:r>
            <a:r>
              <a:rPr sz="2700" spc="-25" dirty="0">
                <a:latin typeface="Corbel"/>
                <a:cs typeface="Corbel"/>
              </a:rPr>
              <a:t>and </a:t>
            </a:r>
            <a:r>
              <a:rPr sz="2700" dirty="0">
                <a:latin typeface="Corbel"/>
                <a:cs typeface="Corbel"/>
              </a:rPr>
              <a:t>eleventh</a:t>
            </a:r>
            <a:r>
              <a:rPr sz="2700" spc="-4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administrative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judicial</a:t>
            </a:r>
            <a:r>
              <a:rPr sz="2700" spc="-5" dirty="0">
                <a:latin typeface="Corbel"/>
                <a:cs typeface="Corbel"/>
              </a:rPr>
              <a:t> </a:t>
            </a:r>
            <a:r>
              <a:rPr sz="2700" spc="-10" dirty="0">
                <a:latin typeface="Corbel"/>
                <a:cs typeface="Corbel"/>
              </a:rPr>
              <a:t>regions</a:t>
            </a:r>
            <a:endParaRPr sz="2700" dirty="0">
              <a:latin typeface="Corbel"/>
              <a:cs typeface="Corbel"/>
            </a:endParaRPr>
          </a:p>
          <a:p>
            <a:pPr lvl="2">
              <a:lnSpc>
                <a:spcPct val="100000"/>
              </a:lnSpc>
              <a:spcBef>
                <a:spcPts val="30"/>
              </a:spcBef>
            </a:pPr>
            <a:endParaRPr sz="2850" dirty="0">
              <a:latin typeface="Corbel"/>
              <a:cs typeface="Corbel"/>
            </a:endParaRPr>
          </a:p>
          <a:p>
            <a:pPr marL="742950" marR="5080" lvl="1" indent="-182245">
              <a:lnSpc>
                <a:spcPts val="2920"/>
              </a:lnSpc>
              <a:spcBef>
                <a:spcPts val="5"/>
              </a:spcBef>
              <a:buClr>
                <a:srgbClr val="000000"/>
              </a:buClr>
              <a:buSzPct val="79629"/>
              <a:buChar char="•"/>
              <a:tabLst>
                <a:tab pos="744220" algn="l"/>
              </a:tabLst>
            </a:pPr>
            <a:r>
              <a:rPr sz="2700" dirty="0">
                <a:solidFill>
                  <a:srgbClr val="FF0000"/>
                </a:solidFill>
                <a:latin typeface="Corbel"/>
                <a:cs typeface="Corbel"/>
              </a:rPr>
              <a:t>Six</a:t>
            </a:r>
            <a:r>
              <a:rPr sz="2700" spc="-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divisions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not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yet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in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existence,</a:t>
            </a:r>
            <a:r>
              <a:rPr sz="2700" spc="-3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and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whose</a:t>
            </a:r>
            <a:r>
              <a:rPr sz="2700" spc="-4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future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existence</a:t>
            </a:r>
            <a:r>
              <a:rPr sz="2700" spc="-35" dirty="0">
                <a:latin typeface="Corbel"/>
                <a:cs typeface="Corbel"/>
              </a:rPr>
              <a:t> </a:t>
            </a:r>
            <a:r>
              <a:rPr sz="2700" spc="-25" dirty="0">
                <a:latin typeface="Corbel"/>
                <a:cs typeface="Corbel"/>
              </a:rPr>
              <a:t>is 	</a:t>
            </a:r>
            <a:r>
              <a:rPr sz="2700" spc="-10" dirty="0">
                <a:latin typeface="Corbel"/>
                <a:cs typeface="Corbel"/>
              </a:rPr>
              <a:t>uncertain</a:t>
            </a:r>
            <a:endParaRPr sz="2700" dirty="0">
              <a:latin typeface="Corbel"/>
              <a:cs typeface="Corbel"/>
            </a:endParaRPr>
          </a:p>
          <a:p>
            <a:pPr marL="1338580" marR="276225" lvl="2" indent="-228600">
              <a:lnSpc>
                <a:spcPts val="2920"/>
              </a:lnSpc>
              <a:spcBef>
                <a:spcPts val="290"/>
              </a:spcBef>
              <a:buSzPct val="79629"/>
              <a:buChar char="•"/>
              <a:tabLst>
                <a:tab pos="1338580" algn="l"/>
              </a:tabLst>
            </a:pPr>
            <a:r>
              <a:rPr sz="2700" dirty="0">
                <a:latin typeface="Corbel"/>
                <a:cs typeface="Corbel"/>
              </a:rPr>
              <a:t>Corresponding</a:t>
            </a:r>
            <a:r>
              <a:rPr sz="2700" spc="-4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to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the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to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the</a:t>
            </a:r>
            <a:r>
              <a:rPr sz="2700" spc="-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second,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fifth,</a:t>
            </a:r>
            <a:r>
              <a:rPr sz="2700" spc="-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sixth,</a:t>
            </a:r>
            <a:r>
              <a:rPr sz="2700" spc="-5" dirty="0">
                <a:latin typeface="Corbel"/>
                <a:cs typeface="Corbel"/>
              </a:rPr>
              <a:t> </a:t>
            </a:r>
            <a:r>
              <a:rPr sz="2700" spc="-10" dirty="0">
                <a:latin typeface="Corbel"/>
                <a:cs typeface="Corbel"/>
              </a:rPr>
              <a:t>seventh, </a:t>
            </a:r>
            <a:r>
              <a:rPr sz="2700" dirty="0">
                <a:latin typeface="Corbel"/>
                <a:cs typeface="Corbel"/>
              </a:rPr>
              <a:t>ninth,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and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tenth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administrative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judicial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spc="-10" dirty="0">
                <a:latin typeface="Corbel"/>
                <a:cs typeface="Corbel"/>
              </a:rPr>
              <a:t>regions</a:t>
            </a:r>
            <a:endParaRPr sz="27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467849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8146" y="1461592"/>
            <a:ext cx="3022600" cy="1184275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>
              <a:lnSpc>
                <a:spcPts val="4320"/>
              </a:lnSpc>
              <a:spcBef>
                <a:spcPts val="640"/>
              </a:spcBef>
            </a:pPr>
            <a:r>
              <a:rPr dirty="0"/>
              <a:t>The</a:t>
            </a:r>
            <a:r>
              <a:rPr spc="-155" dirty="0"/>
              <a:t> </a:t>
            </a:r>
            <a:r>
              <a:rPr spc="-10" dirty="0"/>
              <a:t>Structure </a:t>
            </a:r>
            <a:r>
              <a:rPr dirty="0"/>
              <a:t>of</a:t>
            </a:r>
            <a:r>
              <a:rPr spc="-45" dirty="0"/>
              <a:t> </a:t>
            </a:r>
            <a:r>
              <a:rPr spc="-10" dirty="0"/>
              <a:t>the</a:t>
            </a:r>
            <a:r>
              <a:rPr spc="-180" dirty="0"/>
              <a:t> </a:t>
            </a:r>
            <a:r>
              <a:rPr spc="-10" dirty="0"/>
              <a:t>Court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67008" y="6346598"/>
            <a:ext cx="7874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30"/>
              </a:lnSpc>
            </a:pPr>
            <a:r>
              <a:rPr sz="1200" dirty="0">
                <a:solidFill>
                  <a:srgbClr val="4966AC"/>
                </a:solidFill>
                <a:latin typeface="Corbel"/>
                <a:cs typeface="Corbel"/>
              </a:rPr>
              <a:t>8</a:t>
            </a:r>
            <a:endParaRPr sz="1200">
              <a:latin typeface="Corbel"/>
              <a:cs typeface="Corbe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83964" y="675131"/>
            <a:ext cx="7552944" cy="591312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09015" y="3686047"/>
            <a:ext cx="3188335" cy="274256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 marR="11430">
              <a:lnSpc>
                <a:spcPct val="90000"/>
              </a:lnSpc>
              <a:spcBef>
                <a:spcPts val="385"/>
              </a:spcBef>
            </a:pPr>
            <a:r>
              <a:rPr sz="2400" dirty="0">
                <a:latin typeface="Corbel"/>
                <a:cs typeface="Corbel"/>
              </a:rPr>
              <a:t>Business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court</a:t>
            </a:r>
            <a:r>
              <a:rPr sz="2400" spc="-40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divisions </a:t>
            </a:r>
            <a:r>
              <a:rPr sz="2400" dirty="0">
                <a:latin typeface="Corbel"/>
                <a:cs typeface="Corbel"/>
              </a:rPr>
              <a:t>are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established</a:t>
            </a:r>
            <a:r>
              <a:rPr sz="2400" spc="3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in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the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orbel"/>
                <a:cs typeface="Corbel"/>
              </a:rPr>
              <a:t>1st </a:t>
            </a:r>
            <a:r>
              <a:rPr sz="2400" dirty="0">
                <a:latin typeface="Corbel"/>
                <a:cs typeface="Corbel"/>
              </a:rPr>
              <a:t>(Dallas),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0000"/>
                </a:solidFill>
                <a:latin typeface="Corbel"/>
                <a:cs typeface="Corbel"/>
              </a:rPr>
              <a:t>3rd</a:t>
            </a:r>
            <a:r>
              <a:rPr sz="2400" spc="-5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(Austin), </a:t>
            </a:r>
            <a:r>
              <a:rPr sz="2400" spc="-25" dirty="0">
                <a:solidFill>
                  <a:srgbClr val="FF0000"/>
                </a:solidFill>
                <a:latin typeface="Corbel"/>
                <a:cs typeface="Corbel"/>
              </a:rPr>
              <a:t>4th </a:t>
            </a:r>
            <a:r>
              <a:rPr sz="2400" spc="-20" dirty="0">
                <a:latin typeface="Corbel"/>
                <a:cs typeface="Corbel"/>
              </a:rPr>
              <a:t>(San</a:t>
            </a:r>
            <a:r>
              <a:rPr sz="2400" spc="-1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Antonio),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0000"/>
                </a:solidFill>
                <a:latin typeface="Corbel"/>
                <a:cs typeface="Corbel"/>
              </a:rPr>
              <a:t>8th</a:t>
            </a:r>
            <a:r>
              <a:rPr sz="2400" spc="-30" dirty="0">
                <a:solidFill>
                  <a:srgbClr val="FF0000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(Fort Worth),</a:t>
            </a:r>
            <a:r>
              <a:rPr sz="2400" spc="-5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and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Corbel"/>
                <a:cs typeface="Corbel"/>
              </a:rPr>
              <a:t>11th </a:t>
            </a:r>
            <a:r>
              <a:rPr sz="2400" spc="-10" dirty="0">
                <a:latin typeface="Corbel"/>
                <a:cs typeface="Corbel"/>
              </a:rPr>
              <a:t>(Houston)</a:t>
            </a:r>
            <a:r>
              <a:rPr sz="2400" spc="-12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Administrative </a:t>
            </a:r>
            <a:r>
              <a:rPr sz="2400" dirty="0">
                <a:latin typeface="Corbel"/>
                <a:cs typeface="Corbel"/>
              </a:rPr>
              <a:t>Judicial </a:t>
            </a:r>
            <a:r>
              <a:rPr sz="2400" spc="-10" dirty="0">
                <a:latin typeface="Corbel"/>
                <a:cs typeface="Corbel"/>
              </a:rPr>
              <a:t>Regions</a:t>
            </a:r>
            <a:endParaRPr sz="2400">
              <a:latin typeface="Corbel"/>
              <a:cs typeface="Corbel"/>
            </a:endParaRPr>
          </a:p>
          <a:p>
            <a:pPr marL="71755">
              <a:lnSpc>
                <a:spcPct val="100000"/>
              </a:lnSpc>
              <a:spcBef>
                <a:spcPts val="1755"/>
              </a:spcBef>
            </a:pPr>
            <a:r>
              <a:rPr sz="1000" spc="-10" dirty="0">
                <a:latin typeface="Corbel"/>
                <a:cs typeface="Corbel"/>
              </a:rPr>
              <a:t>https:/</a:t>
            </a:r>
            <a:r>
              <a:rPr sz="1000" spc="-10" dirty="0">
                <a:latin typeface="Corbel"/>
                <a:cs typeface="Corbel"/>
                <a:hlinkClick r:id="rId4"/>
              </a:rPr>
              <a:t>/www.tx</a:t>
            </a:r>
            <a:r>
              <a:rPr sz="1000" spc="-10" dirty="0">
                <a:latin typeface="Corbel"/>
                <a:cs typeface="Corbel"/>
              </a:rPr>
              <a:t>c</a:t>
            </a:r>
            <a:r>
              <a:rPr sz="1000" spc="-10" dirty="0">
                <a:latin typeface="Corbel"/>
                <a:cs typeface="Corbel"/>
                <a:hlinkClick r:id="rId4"/>
              </a:rPr>
              <a:t>ourts.gov/media/1453885/ajr-map-2017.pdf</a:t>
            </a:r>
            <a:endParaRPr sz="1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683261"/>
            <a:ext cx="10515600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28670">
              <a:lnSpc>
                <a:spcPct val="100000"/>
              </a:lnSpc>
              <a:spcBef>
                <a:spcPts val="95"/>
              </a:spcBef>
            </a:pPr>
            <a:r>
              <a:rPr lang="en-US" spc="-10" dirty="0"/>
              <a:t>         </a:t>
            </a:r>
            <a:r>
              <a:rPr spc="-10" dirty="0"/>
              <a:t>Judges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0749660" y="6333898"/>
            <a:ext cx="24625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4966AC"/>
                </a:solidFill>
                <a:latin typeface="Corbel"/>
                <a:cs typeface="Corbel"/>
              </a:defRPr>
            </a:lvl1pPr>
          </a:lstStyle>
          <a:p>
            <a:pPr marL="116839">
              <a:lnSpc>
                <a:spcPts val="1230"/>
              </a:lnSpc>
            </a:pPr>
            <a:fld id="{81D60167-4931-47E6-BA6A-407CBD079E47}" type="slidenum">
              <a:rPr lang="en-US" smtClean="0"/>
              <a:pPr marL="116839">
                <a:lnSpc>
                  <a:spcPts val="1230"/>
                </a:lnSpc>
              </a:pPr>
              <a:t>6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31214" y="1418993"/>
            <a:ext cx="9742170" cy="4578350"/>
          </a:xfrm>
          <a:prstGeom prst="rect">
            <a:avLst/>
          </a:prstGeom>
        </p:spPr>
        <p:txBody>
          <a:bodyPr vert="horz" wrap="square" lIns="0" tIns="123189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969"/>
              </a:spcBef>
              <a:buSzPct val="79629"/>
              <a:buChar char="•"/>
              <a:tabLst>
                <a:tab pos="194945" algn="l"/>
              </a:tabLst>
            </a:pPr>
            <a:r>
              <a:rPr sz="2700" dirty="0">
                <a:latin typeface="Corbel"/>
                <a:cs typeface="Corbel"/>
              </a:rPr>
              <a:t>Requirements</a:t>
            </a:r>
            <a:r>
              <a:rPr sz="2700" spc="-4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for</a:t>
            </a:r>
            <a:r>
              <a:rPr sz="2700" spc="-4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judges</a:t>
            </a:r>
            <a:r>
              <a:rPr sz="2700" spc="-3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on</a:t>
            </a:r>
            <a:r>
              <a:rPr sz="2700" spc="-3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the</a:t>
            </a:r>
            <a:r>
              <a:rPr sz="2700" spc="-4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business</a:t>
            </a:r>
            <a:r>
              <a:rPr sz="2700" spc="-50" dirty="0">
                <a:latin typeface="Corbel"/>
                <a:cs typeface="Corbel"/>
              </a:rPr>
              <a:t> </a:t>
            </a:r>
            <a:r>
              <a:rPr sz="2700" spc="-10" dirty="0">
                <a:latin typeface="Corbel"/>
                <a:cs typeface="Corbel"/>
              </a:rPr>
              <a:t>court:</a:t>
            </a:r>
            <a:endParaRPr sz="2700">
              <a:latin typeface="Corbel"/>
              <a:cs typeface="Corbel"/>
            </a:endParaRPr>
          </a:p>
          <a:p>
            <a:pPr marL="1017905" lvl="1" indent="-182245">
              <a:lnSpc>
                <a:spcPct val="100000"/>
              </a:lnSpc>
              <a:spcBef>
                <a:spcPts val="875"/>
              </a:spcBef>
              <a:buSzPct val="79629"/>
              <a:buChar char="•"/>
              <a:tabLst>
                <a:tab pos="1017905" algn="l"/>
              </a:tabLst>
            </a:pPr>
            <a:r>
              <a:rPr sz="2700" dirty="0">
                <a:latin typeface="Corbel"/>
                <a:cs typeface="Corbel"/>
              </a:rPr>
              <a:t>At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least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35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years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old,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</a:t>
            </a:r>
            <a:r>
              <a:rPr sz="2700" spc="-10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United</a:t>
            </a:r>
            <a:r>
              <a:rPr sz="2700" spc="-8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States</a:t>
            </a:r>
            <a:r>
              <a:rPr sz="2700" spc="-10" dirty="0">
                <a:latin typeface="Corbel"/>
                <a:cs typeface="Corbel"/>
              </a:rPr>
              <a:t> citizen</a:t>
            </a:r>
            <a:endParaRPr sz="2700">
              <a:latin typeface="Corbel"/>
              <a:cs typeface="Corbel"/>
            </a:endParaRPr>
          </a:p>
          <a:p>
            <a:pPr marL="1017905" lvl="1" indent="-182245">
              <a:lnSpc>
                <a:spcPct val="100000"/>
              </a:lnSpc>
              <a:spcBef>
                <a:spcPts val="880"/>
              </a:spcBef>
              <a:buSzPct val="79629"/>
              <a:buChar char="•"/>
              <a:tabLst>
                <a:tab pos="1017905" algn="l"/>
              </a:tabLst>
            </a:pPr>
            <a:r>
              <a:rPr sz="2700" dirty="0">
                <a:latin typeface="Corbel"/>
                <a:cs typeface="Corbel"/>
              </a:rPr>
              <a:t>A</a:t>
            </a:r>
            <a:r>
              <a:rPr sz="2700" spc="-3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resident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of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county within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the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division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for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at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least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five</a:t>
            </a:r>
            <a:r>
              <a:rPr sz="2700" spc="-10" dirty="0">
                <a:latin typeface="Corbel"/>
                <a:cs typeface="Corbel"/>
              </a:rPr>
              <a:t> years</a:t>
            </a:r>
            <a:endParaRPr sz="2700">
              <a:latin typeface="Corbel"/>
              <a:cs typeface="Corbel"/>
            </a:endParaRPr>
          </a:p>
          <a:p>
            <a:pPr marL="1018540" marR="1215390" lvl="1" indent="-182880">
              <a:lnSpc>
                <a:spcPts val="2920"/>
              </a:lnSpc>
              <a:spcBef>
                <a:spcPts val="1240"/>
              </a:spcBef>
              <a:buSzPct val="79629"/>
              <a:buChar char="•"/>
              <a:tabLst>
                <a:tab pos="1018540" algn="l"/>
              </a:tabLst>
            </a:pPr>
            <a:r>
              <a:rPr sz="2700" dirty="0">
                <a:latin typeface="Corbel"/>
                <a:cs typeface="Corbel"/>
              </a:rPr>
              <a:t>A</a:t>
            </a:r>
            <a:r>
              <a:rPr sz="2700" spc="-4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licensed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attorney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spc="-10" dirty="0">
                <a:latin typeface="Corbel"/>
                <a:cs typeface="Corbel"/>
              </a:rPr>
              <a:t>in</a:t>
            </a:r>
            <a:r>
              <a:rPr sz="2700" spc="-180" dirty="0">
                <a:latin typeface="Corbel"/>
                <a:cs typeface="Corbel"/>
              </a:rPr>
              <a:t> </a:t>
            </a:r>
            <a:r>
              <a:rPr sz="2700" spc="-20" dirty="0">
                <a:latin typeface="Corbel"/>
                <a:cs typeface="Corbel"/>
              </a:rPr>
              <a:t>Texas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with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ten</a:t>
            </a:r>
            <a:r>
              <a:rPr sz="2700" spc="-2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or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more</a:t>
            </a:r>
            <a:r>
              <a:rPr sz="2700" spc="-3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years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spc="-25" dirty="0">
                <a:latin typeface="Corbel"/>
                <a:cs typeface="Corbel"/>
              </a:rPr>
              <a:t>of </a:t>
            </a:r>
            <a:r>
              <a:rPr sz="2700" dirty="0">
                <a:latin typeface="Corbel"/>
                <a:cs typeface="Corbel"/>
              </a:rPr>
              <a:t>experience</a:t>
            </a:r>
            <a:r>
              <a:rPr sz="2700" spc="-50" dirty="0">
                <a:latin typeface="Corbel"/>
                <a:cs typeface="Corbel"/>
              </a:rPr>
              <a:t> </a:t>
            </a:r>
            <a:r>
              <a:rPr sz="2700" spc="-25" dirty="0">
                <a:latin typeface="Corbel"/>
                <a:cs typeface="Corbel"/>
              </a:rPr>
              <a:t>in:</a:t>
            </a:r>
            <a:endParaRPr sz="2700">
              <a:latin typeface="Corbel"/>
              <a:cs typeface="Corbel"/>
            </a:endParaRPr>
          </a:p>
          <a:p>
            <a:pPr marL="1638300" lvl="2" indent="-227965">
              <a:lnSpc>
                <a:spcPct val="100000"/>
              </a:lnSpc>
              <a:spcBef>
                <a:spcPts val="830"/>
              </a:spcBef>
              <a:buSzPct val="79629"/>
              <a:buChar char="•"/>
              <a:tabLst>
                <a:tab pos="1638300" algn="l"/>
                <a:tab pos="5083175" algn="l"/>
              </a:tabLst>
            </a:pPr>
            <a:r>
              <a:rPr sz="2700" dirty="0">
                <a:latin typeface="Corbel"/>
                <a:cs typeface="Corbel"/>
              </a:rPr>
              <a:t>Practicing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complex</a:t>
            </a:r>
            <a:r>
              <a:rPr sz="2700" spc="-30" dirty="0">
                <a:latin typeface="Corbel"/>
                <a:cs typeface="Corbel"/>
              </a:rPr>
              <a:t> </a:t>
            </a:r>
            <a:r>
              <a:rPr sz="2700" spc="-10" dirty="0">
                <a:latin typeface="Corbel"/>
                <a:cs typeface="Corbel"/>
              </a:rPr>
              <a:t>civil</a:t>
            </a:r>
            <a:r>
              <a:rPr sz="2700" dirty="0">
                <a:latin typeface="Corbel"/>
                <a:cs typeface="Corbel"/>
              </a:rPr>
              <a:t>	business</a:t>
            </a:r>
            <a:r>
              <a:rPr sz="2700" spc="-55" dirty="0">
                <a:latin typeface="Corbel"/>
                <a:cs typeface="Corbel"/>
              </a:rPr>
              <a:t> </a:t>
            </a:r>
            <a:r>
              <a:rPr sz="2700" spc="-10" dirty="0">
                <a:latin typeface="Corbel"/>
                <a:cs typeface="Corbel"/>
              </a:rPr>
              <a:t>litigation;</a:t>
            </a:r>
            <a:endParaRPr sz="2700">
              <a:latin typeface="Corbel"/>
              <a:cs typeface="Corbel"/>
            </a:endParaRPr>
          </a:p>
          <a:p>
            <a:pPr marL="1638300" lvl="2" indent="-227965">
              <a:lnSpc>
                <a:spcPct val="100000"/>
              </a:lnSpc>
              <a:spcBef>
                <a:spcPts val="875"/>
              </a:spcBef>
              <a:buSzPct val="79629"/>
              <a:buChar char="•"/>
              <a:tabLst>
                <a:tab pos="1638300" algn="l"/>
              </a:tabLst>
            </a:pPr>
            <a:r>
              <a:rPr sz="2700" dirty="0">
                <a:latin typeface="Corbel"/>
                <a:cs typeface="Corbel"/>
              </a:rPr>
              <a:t>Practicing</a:t>
            </a:r>
            <a:r>
              <a:rPr sz="2700" spc="-3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business</a:t>
            </a:r>
            <a:r>
              <a:rPr sz="2700" spc="-5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transaction</a:t>
            </a:r>
            <a:r>
              <a:rPr sz="2700" spc="-40" dirty="0">
                <a:latin typeface="Corbel"/>
                <a:cs typeface="Corbel"/>
              </a:rPr>
              <a:t> </a:t>
            </a:r>
            <a:r>
              <a:rPr sz="2700" spc="-20" dirty="0">
                <a:latin typeface="Corbel"/>
                <a:cs typeface="Corbel"/>
              </a:rPr>
              <a:t>law;</a:t>
            </a:r>
            <a:endParaRPr sz="2700">
              <a:latin typeface="Corbel"/>
              <a:cs typeface="Corbel"/>
            </a:endParaRPr>
          </a:p>
          <a:p>
            <a:pPr marL="1638300" lvl="2" indent="-227965">
              <a:lnSpc>
                <a:spcPct val="100000"/>
              </a:lnSpc>
              <a:spcBef>
                <a:spcPts val="880"/>
              </a:spcBef>
              <a:buSzPct val="79629"/>
              <a:buChar char="•"/>
              <a:tabLst>
                <a:tab pos="1638300" algn="l"/>
              </a:tabLst>
            </a:pPr>
            <a:r>
              <a:rPr sz="2700" dirty="0">
                <a:latin typeface="Corbel"/>
                <a:cs typeface="Corbel"/>
              </a:rPr>
              <a:t>Serving</a:t>
            </a:r>
            <a:r>
              <a:rPr sz="2700" spc="-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as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</a:t>
            </a:r>
            <a:r>
              <a:rPr sz="2700" spc="-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judge on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a</a:t>
            </a:r>
            <a:r>
              <a:rPr sz="2700" spc="-15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civil</a:t>
            </a:r>
            <a:r>
              <a:rPr sz="2700" spc="-1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court; </a:t>
            </a:r>
            <a:r>
              <a:rPr sz="2700" spc="-25" dirty="0">
                <a:latin typeface="Corbel"/>
                <a:cs typeface="Corbel"/>
              </a:rPr>
              <a:t>or</a:t>
            </a:r>
            <a:endParaRPr sz="2700">
              <a:latin typeface="Corbel"/>
              <a:cs typeface="Corbel"/>
            </a:endParaRPr>
          </a:p>
          <a:p>
            <a:pPr marL="1638300" lvl="2" indent="-227965">
              <a:lnSpc>
                <a:spcPct val="100000"/>
              </a:lnSpc>
              <a:spcBef>
                <a:spcPts val="875"/>
              </a:spcBef>
              <a:buSzPct val="79629"/>
              <a:buChar char="•"/>
              <a:tabLst>
                <a:tab pos="1638300" algn="l"/>
              </a:tabLst>
            </a:pPr>
            <a:r>
              <a:rPr sz="2700" dirty="0">
                <a:latin typeface="Corbel"/>
                <a:cs typeface="Corbel"/>
              </a:rPr>
              <a:t>Some</a:t>
            </a:r>
            <a:r>
              <a:rPr sz="2700" spc="-5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combination</a:t>
            </a:r>
            <a:r>
              <a:rPr sz="2700" spc="-20" dirty="0">
                <a:latin typeface="Corbel"/>
                <a:cs typeface="Corbel"/>
              </a:rPr>
              <a:t> </a:t>
            </a:r>
            <a:r>
              <a:rPr sz="2700" dirty="0">
                <a:latin typeface="Corbel"/>
                <a:cs typeface="Corbel"/>
              </a:rPr>
              <a:t>of</a:t>
            </a:r>
            <a:r>
              <a:rPr sz="2700" spc="-20" dirty="0">
                <a:latin typeface="Corbel"/>
                <a:cs typeface="Corbel"/>
              </a:rPr>
              <a:t> these</a:t>
            </a:r>
            <a:endParaRPr sz="27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5424" y="331122"/>
            <a:ext cx="7201151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The</a:t>
            </a:r>
            <a:r>
              <a:rPr spc="-200" dirty="0"/>
              <a:t> </a:t>
            </a:r>
            <a:r>
              <a:rPr lang="en-US" spc="-200" dirty="0"/>
              <a:t>Logistics</a:t>
            </a:r>
            <a:r>
              <a:rPr spc="-65" dirty="0">
                <a:solidFill>
                  <a:srgbClr val="FF0000"/>
                </a:solidFill>
              </a:rPr>
              <a:t> </a:t>
            </a:r>
            <a:r>
              <a:rPr dirty="0"/>
              <a:t>of</a:t>
            </a:r>
            <a:r>
              <a:rPr spc="-95" dirty="0"/>
              <a:t> </a:t>
            </a:r>
            <a:r>
              <a:rPr spc="-10" dirty="0"/>
              <a:t>the</a:t>
            </a:r>
            <a:r>
              <a:rPr spc="-195" dirty="0"/>
              <a:t> </a:t>
            </a:r>
            <a:r>
              <a:rPr spc="-10" dirty="0"/>
              <a:t>Court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0749660" y="6333898"/>
            <a:ext cx="24625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4966AC"/>
                </a:solidFill>
                <a:latin typeface="Corbel"/>
                <a:cs typeface="Corbel"/>
              </a:defRPr>
            </a:lvl1pPr>
          </a:lstStyle>
          <a:p>
            <a:pPr marL="116839">
              <a:lnSpc>
                <a:spcPts val="1230"/>
              </a:lnSpc>
            </a:pPr>
            <a:fld id="{81D60167-4931-47E6-BA6A-407CBD079E47}" type="slidenum">
              <a:rPr lang="en-US" smtClean="0"/>
              <a:pPr marL="116839">
                <a:lnSpc>
                  <a:spcPts val="1230"/>
                </a:lnSpc>
              </a:pPr>
              <a:t>7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43536" y="1086258"/>
            <a:ext cx="9799320" cy="5247640"/>
          </a:xfrm>
          <a:prstGeom prst="rect">
            <a:avLst/>
          </a:prstGeom>
        </p:spPr>
        <p:txBody>
          <a:bodyPr vert="horz" wrap="square" lIns="0" tIns="20447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610"/>
              </a:spcBef>
              <a:buSzPct val="79166"/>
              <a:buChar char="•"/>
              <a:tabLst>
                <a:tab pos="194945" algn="l"/>
              </a:tabLst>
            </a:pPr>
            <a:r>
              <a:rPr sz="2400" spc="-10" dirty="0">
                <a:latin typeface="Corbel"/>
                <a:cs typeface="Corbel"/>
              </a:rPr>
              <a:t>Logistics:</a:t>
            </a:r>
            <a:endParaRPr sz="2400" dirty="0">
              <a:latin typeface="Corbel"/>
              <a:cs typeface="Corbel"/>
            </a:endParaRPr>
          </a:p>
          <a:p>
            <a:pPr marL="1018540" marR="107314" lvl="1" indent="-182880">
              <a:lnSpc>
                <a:spcPts val="2590"/>
              </a:lnSpc>
              <a:spcBef>
                <a:spcPts val="1839"/>
              </a:spcBef>
              <a:buSzPct val="79166"/>
              <a:buChar char="•"/>
              <a:tabLst>
                <a:tab pos="1018540" algn="l"/>
              </a:tabLst>
            </a:pPr>
            <a:r>
              <a:rPr sz="2400" dirty="0">
                <a:latin typeface="Corbel"/>
                <a:cs typeface="Corbel"/>
              </a:rPr>
              <a:t>Business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court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judges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will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select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an</a:t>
            </a:r>
            <a:r>
              <a:rPr sz="2400" spc="-3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administrative</a:t>
            </a:r>
            <a:r>
              <a:rPr sz="2400" spc="3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presiding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judge</a:t>
            </a:r>
            <a:r>
              <a:rPr sz="2400" spc="-25" dirty="0">
                <a:latin typeface="Corbel"/>
                <a:cs typeface="Corbel"/>
              </a:rPr>
              <a:t> for </a:t>
            </a:r>
            <a:r>
              <a:rPr sz="2400" dirty="0">
                <a:latin typeface="Corbel"/>
                <a:cs typeface="Corbel"/>
              </a:rPr>
              <a:t>the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business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court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by</a:t>
            </a:r>
            <a:r>
              <a:rPr sz="2400" spc="-2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majority</a:t>
            </a:r>
            <a:r>
              <a:rPr sz="2400" spc="-25" dirty="0">
                <a:latin typeface="Corbel"/>
                <a:cs typeface="Corbel"/>
              </a:rPr>
              <a:t> </a:t>
            </a:r>
            <a:r>
              <a:rPr sz="2400" spc="-20" dirty="0">
                <a:latin typeface="Corbel"/>
                <a:cs typeface="Corbel"/>
              </a:rPr>
              <a:t>vote</a:t>
            </a:r>
            <a:endParaRPr sz="2400" dirty="0">
              <a:latin typeface="Corbel"/>
              <a:cs typeface="Corbel"/>
            </a:endParaRPr>
          </a:p>
          <a:p>
            <a:pPr marL="1018540" marR="152400" lvl="1" indent="-182880">
              <a:lnSpc>
                <a:spcPts val="2590"/>
              </a:lnSpc>
              <a:spcBef>
                <a:spcPts val="1810"/>
              </a:spcBef>
              <a:buSzPct val="79166"/>
              <a:buChar char="•"/>
              <a:tabLst>
                <a:tab pos="1018540" algn="l"/>
              </a:tabLst>
            </a:pPr>
            <a:r>
              <a:rPr sz="2400" dirty="0">
                <a:latin typeface="Corbel"/>
                <a:cs typeface="Corbel"/>
              </a:rPr>
              <a:t>The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administrative</a:t>
            </a:r>
            <a:r>
              <a:rPr sz="2400" spc="4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presiding</a:t>
            </a:r>
            <a:r>
              <a:rPr sz="2400" spc="-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judge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will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appoint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clerk,</a:t>
            </a:r>
            <a:r>
              <a:rPr sz="2400" spc="-2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whose</a:t>
            </a:r>
            <a:r>
              <a:rPr sz="2400" spc="-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offices </a:t>
            </a:r>
            <a:r>
              <a:rPr sz="2400" dirty="0">
                <a:latin typeface="Corbel"/>
                <a:cs typeface="Corbel"/>
              </a:rPr>
              <a:t>will</a:t>
            </a:r>
            <a:r>
              <a:rPr sz="2400" spc="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be </a:t>
            </a:r>
            <a:r>
              <a:rPr sz="2400" spc="-10" dirty="0">
                <a:latin typeface="Corbel"/>
                <a:cs typeface="Corbel"/>
              </a:rPr>
              <a:t>in</a:t>
            </a:r>
            <a:r>
              <a:rPr sz="2400" spc="-165" dirty="0">
                <a:latin typeface="Corbel"/>
                <a:cs typeface="Corbel"/>
              </a:rPr>
              <a:t> </a:t>
            </a:r>
            <a:r>
              <a:rPr sz="2400" spc="-30" dirty="0">
                <a:latin typeface="Corbel"/>
                <a:cs typeface="Corbel"/>
              </a:rPr>
              <a:t>Travis</a:t>
            </a:r>
            <a:r>
              <a:rPr sz="2400" spc="-75" dirty="0">
                <a:latin typeface="Corbel"/>
                <a:cs typeface="Corbel"/>
              </a:rPr>
              <a:t> </a:t>
            </a:r>
            <a:r>
              <a:rPr sz="2400" spc="-25" dirty="0">
                <a:latin typeface="Corbel"/>
                <a:cs typeface="Corbel"/>
              </a:rPr>
              <a:t>County.</a:t>
            </a:r>
            <a:r>
              <a:rPr sz="2400" spc="-17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The clerk shall accept</a:t>
            </a:r>
            <a:r>
              <a:rPr sz="2400" spc="-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filings</a:t>
            </a:r>
            <a:endParaRPr sz="2400" dirty="0">
              <a:latin typeface="Corbel"/>
              <a:cs typeface="Corbel"/>
            </a:endParaRPr>
          </a:p>
          <a:p>
            <a:pPr marL="1018540" marR="687705" lvl="1" indent="-182880">
              <a:lnSpc>
                <a:spcPts val="2590"/>
              </a:lnSpc>
              <a:spcBef>
                <a:spcPts val="1805"/>
              </a:spcBef>
              <a:buSzPct val="79166"/>
              <a:buChar char="•"/>
              <a:tabLst>
                <a:tab pos="1018540" algn="l"/>
              </a:tabLst>
            </a:pPr>
            <a:r>
              <a:rPr sz="2400" dirty="0">
                <a:latin typeface="Corbel"/>
                <a:cs typeface="Corbel"/>
              </a:rPr>
              <a:t>Judges</a:t>
            </a:r>
            <a:r>
              <a:rPr sz="2400" spc="-2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will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maintain chambers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in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county</a:t>
            </a:r>
            <a:r>
              <a:rPr sz="2400" spc="-4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selected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by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the </a:t>
            </a:r>
            <a:r>
              <a:rPr sz="2400" spc="-10" dirty="0">
                <a:latin typeface="Corbel"/>
                <a:cs typeface="Corbel"/>
              </a:rPr>
              <a:t>judge, </a:t>
            </a:r>
            <a:r>
              <a:rPr sz="2400" dirty="0">
                <a:latin typeface="Corbel"/>
                <a:cs typeface="Corbel"/>
              </a:rPr>
              <a:t>within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the</a:t>
            </a:r>
            <a:r>
              <a:rPr sz="2400" spc="-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division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to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which</a:t>
            </a:r>
            <a:r>
              <a:rPr sz="2400" spc="-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the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judge</a:t>
            </a:r>
            <a:r>
              <a:rPr sz="2400" spc="-3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is</a:t>
            </a:r>
            <a:r>
              <a:rPr sz="2400" spc="-10" dirty="0">
                <a:latin typeface="Corbel"/>
                <a:cs typeface="Corbel"/>
              </a:rPr>
              <a:t> appointed</a:t>
            </a:r>
            <a:endParaRPr sz="2400" dirty="0">
              <a:latin typeface="Corbel"/>
              <a:cs typeface="Corbel"/>
            </a:endParaRPr>
          </a:p>
          <a:p>
            <a:pPr marL="1017905" lvl="1" indent="-182245">
              <a:lnSpc>
                <a:spcPct val="100000"/>
              </a:lnSpc>
              <a:spcBef>
                <a:spcPts val="1475"/>
              </a:spcBef>
              <a:buSzPct val="79166"/>
              <a:buChar char="•"/>
              <a:tabLst>
                <a:tab pos="1017905" algn="l"/>
              </a:tabLst>
            </a:pPr>
            <a:r>
              <a:rPr sz="2400" dirty="0">
                <a:latin typeface="Corbel"/>
                <a:cs typeface="Corbel"/>
              </a:rPr>
              <a:t>Court</a:t>
            </a:r>
            <a:r>
              <a:rPr sz="2400" spc="-5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may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be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held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at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any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courtroom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within</a:t>
            </a:r>
            <a:r>
              <a:rPr sz="2400" spc="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the</a:t>
            </a:r>
            <a:r>
              <a:rPr sz="2400" spc="-10" dirty="0">
                <a:latin typeface="Corbel"/>
                <a:cs typeface="Corbel"/>
              </a:rPr>
              <a:t> division</a:t>
            </a:r>
            <a:endParaRPr sz="2400" dirty="0">
              <a:latin typeface="Corbel"/>
              <a:cs typeface="Corbel"/>
            </a:endParaRPr>
          </a:p>
          <a:p>
            <a:pPr marL="1018540" marR="5080" lvl="1" indent="-182880">
              <a:lnSpc>
                <a:spcPts val="2590"/>
              </a:lnSpc>
              <a:spcBef>
                <a:spcPts val="1839"/>
              </a:spcBef>
              <a:buSzPct val="79166"/>
              <a:buChar char="•"/>
              <a:tabLst>
                <a:tab pos="1018540" algn="l"/>
              </a:tabLst>
            </a:pPr>
            <a:r>
              <a:rPr sz="2400" dirty="0">
                <a:latin typeface="Corbel"/>
                <a:cs typeface="Corbel"/>
              </a:rPr>
              <a:t>Judges</a:t>
            </a:r>
            <a:r>
              <a:rPr sz="2400" spc="-2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may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order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remote</a:t>
            </a:r>
            <a:r>
              <a:rPr sz="2400" spc="-2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proceedings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(other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than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for</a:t>
            </a:r>
            <a:r>
              <a:rPr sz="2400" spc="-4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jury</a:t>
            </a:r>
            <a:r>
              <a:rPr sz="2400" spc="-3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trials; and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spc="-25" dirty="0">
                <a:latin typeface="Corbel"/>
                <a:cs typeface="Corbel"/>
              </a:rPr>
              <a:t>if </a:t>
            </a:r>
            <a:r>
              <a:rPr sz="2400" dirty="0">
                <a:latin typeface="Corbel"/>
                <a:cs typeface="Corbel"/>
              </a:rPr>
              <a:t>oral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testimony</a:t>
            </a:r>
            <a:r>
              <a:rPr sz="2400" spc="-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is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taken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in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hearing,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all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parties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must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consent)</a:t>
            </a:r>
            <a:endParaRPr sz="2400" dirty="0">
              <a:latin typeface="Corbel"/>
              <a:cs typeface="Corbel"/>
            </a:endParaRPr>
          </a:p>
          <a:p>
            <a:pPr marL="1017905" lvl="1" indent="-182245">
              <a:lnSpc>
                <a:spcPct val="100000"/>
              </a:lnSpc>
              <a:spcBef>
                <a:spcPts val="1480"/>
              </a:spcBef>
              <a:buSzPct val="79166"/>
              <a:buChar char="•"/>
              <a:tabLst>
                <a:tab pos="1017905" algn="l"/>
              </a:tabLst>
            </a:pPr>
            <a:r>
              <a:rPr sz="2400" dirty="0">
                <a:latin typeface="Corbel"/>
                <a:cs typeface="Corbel"/>
              </a:rPr>
              <a:t>Business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court</a:t>
            </a:r>
            <a:r>
              <a:rPr sz="2400" spc="-4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judges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may</a:t>
            </a:r>
            <a:r>
              <a:rPr sz="2400" spc="-3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exchange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benches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and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sit</a:t>
            </a:r>
            <a:r>
              <a:rPr sz="2400" spc="-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for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one</a:t>
            </a:r>
            <a:r>
              <a:rPr sz="2400" spc="-2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another</a:t>
            </a:r>
            <a:endParaRPr sz="24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7746" y="435873"/>
            <a:ext cx="685998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400" dirty="0">
                <a:solidFill>
                  <a:prstClr val="black"/>
                </a:solidFill>
                <a:latin typeface="Corbel"/>
                <a:ea typeface="+mn-ea"/>
              </a:rPr>
              <a:t>	</a:t>
            </a:r>
            <a:r>
              <a:rPr lang="en-US" spc="-10" dirty="0"/>
              <a:t>Jury Trials for t</a:t>
            </a:r>
            <a:r>
              <a:rPr spc="-10" dirty="0"/>
              <a:t>he</a:t>
            </a:r>
            <a:r>
              <a:rPr spc="-195" dirty="0"/>
              <a:t> </a:t>
            </a:r>
            <a:r>
              <a:rPr spc="-10" dirty="0"/>
              <a:t>Court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10749660" y="6333898"/>
            <a:ext cx="24625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4966AC"/>
                </a:solidFill>
                <a:latin typeface="Corbel"/>
                <a:cs typeface="Corbel"/>
              </a:defRPr>
            </a:lvl1pPr>
          </a:lstStyle>
          <a:p>
            <a:pPr marL="116839">
              <a:lnSpc>
                <a:spcPts val="1230"/>
              </a:lnSpc>
            </a:pPr>
            <a:fld id="{81D60167-4931-47E6-BA6A-407CBD079E47}" type="slidenum">
              <a:rPr lang="en-US" smtClean="0"/>
              <a:pPr marL="116839">
                <a:lnSpc>
                  <a:spcPts val="1230"/>
                </a:lnSpc>
              </a:pPr>
              <a:t>8</a:t>
            </a:fld>
            <a:endParaRPr spc="-25" dirty="0"/>
          </a:p>
        </p:txBody>
      </p:sp>
      <p:sp>
        <p:nvSpPr>
          <p:cNvPr id="3" name="object 3"/>
          <p:cNvSpPr txBox="1"/>
          <p:nvPr/>
        </p:nvSpPr>
        <p:spPr>
          <a:xfrm>
            <a:off x="1131214" y="1125164"/>
            <a:ext cx="9866630" cy="4462145"/>
          </a:xfrm>
          <a:prstGeom prst="rect">
            <a:avLst/>
          </a:prstGeom>
        </p:spPr>
        <p:txBody>
          <a:bodyPr vert="horz" wrap="square" lIns="0" tIns="205104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1614"/>
              </a:spcBef>
              <a:buSzPct val="79166"/>
              <a:buChar char="•"/>
              <a:tabLst>
                <a:tab pos="194945" algn="l"/>
              </a:tabLst>
            </a:pPr>
            <a:r>
              <a:rPr sz="2400" dirty="0">
                <a:latin typeface="Corbel"/>
                <a:cs typeface="Corbel"/>
              </a:rPr>
              <a:t>Jury</a:t>
            </a:r>
            <a:r>
              <a:rPr sz="2400" spc="-180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Trials:</a:t>
            </a:r>
            <a:endParaRPr sz="2400" dirty="0">
              <a:latin typeface="Corbel"/>
              <a:cs typeface="Corbel"/>
            </a:endParaRPr>
          </a:p>
          <a:p>
            <a:pPr marL="1018540" marR="1341755" lvl="1" indent="-182880">
              <a:lnSpc>
                <a:spcPts val="2590"/>
              </a:lnSpc>
              <a:spcBef>
                <a:spcPts val="1845"/>
              </a:spcBef>
              <a:buSzPct val="79166"/>
              <a:buChar char="•"/>
              <a:tabLst>
                <a:tab pos="1018540" algn="l"/>
              </a:tabLst>
            </a:pPr>
            <a:r>
              <a:rPr sz="2400" dirty="0">
                <a:latin typeface="Corbel"/>
                <a:cs typeface="Corbel"/>
              </a:rPr>
              <a:t>County</a:t>
            </a:r>
            <a:r>
              <a:rPr sz="2400" spc="-5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of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jury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trial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will</a:t>
            </a:r>
            <a:r>
              <a:rPr sz="2400" spc="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be</a:t>
            </a:r>
            <a:r>
              <a:rPr sz="2400" spc="-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announced</a:t>
            </a:r>
            <a:r>
              <a:rPr sz="2400" spc="-3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after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establishment</a:t>
            </a:r>
            <a:r>
              <a:rPr sz="2400" spc="30" dirty="0">
                <a:latin typeface="Corbel"/>
                <a:cs typeface="Corbel"/>
              </a:rPr>
              <a:t> </a:t>
            </a:r>
            <a:r>
              <a:rPr sz="2400" spc="-25" dirty="0">
                <a:latin typeface="Corbel"/>
                <a:cs typeface="Corbel"/>
              </a:rPr>
              <a:t>of </a:t>
            </a:r>
            <a:r>
              <a:rPr sz="2400" dirty="0">
                <a:latin typeface="Corbel"/>
                <a:cs typeface="Corbel"/>
              </a:rPr>
              <a:t>jurisdiction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and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venue</a:t>
            </a:r>
            <a:endParaRPr sz="2400" dirty="0">
              <a:latin typeface="Corbel"/>
              <a:cs typeface="Corbel"/>
            </a:endParaRPr>
          </a:p>
          <a:p>
            <a:pPr marL="1018540" marR="205740" lvl="1" indent="-182880">
              <a:lnSpc>
                <a:spcPts val="2590"/>
              </a:lnSpc>
              <a:spcBef>
                <a:spcPts val="1805"/>
              </a:spcBef>
              <a:buSzPct val="79166"/>
              <a:buChar char="•"/>
              <a:tabLst>
                <a:tab pos="1018540" algn="l"/>
              </a:tabLst>
            </a:pPr>
            <a:r>
              <a:rPr sz="2400" dirty="0">
                <a:latin typeface="Corbel"/>
                <a:cs typeface="Corbel"/>
              </a:rPr>
              <a:t>If</a:t>
            </a:r>
            <a:r>
              <a:rPr sz="2400" spc="-3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case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filed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initially</a:t>
            </a:r>
            <a:r>
              <a:rPr sz="2400" spc="2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in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the business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court,</a:t>
            </a:r>
            <a:r>
              <a:rPr sz="2400" spc="-4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plaintiff</a:t>
            </a:r>
            <a:r>
              <a:rPr sz="2400" spc="2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may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choose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county </a:t>
            </a:r>
            <a:r>
              <a:rPr sz="2400" dirty="0">
                <a:latin typeface="Corbel"/>
                <a:cs typeface="Corbel"/>
              </a:rPr>
              <a:t>of</a:t>
            </a:r>
            <a:r>
              <a:rPr sz="2400" spc="-4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jury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trial,</a:t>
            </a:r>
            <a:r>
              <a:rPr sz="2400" spc="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provided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venue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is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proper</a:t>
            </a:r>
            <a:r>
              <a:rPr sz="2400" spc="-2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in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that</a:t>
            </a:r>
            <a:r>
              <a:rPr sz="2400" spc="-10" dirty="0">
                <a:latin typeface="Corbel"/>
                <a:cs typeface="Corbel"/>
              </a:rPr>
              <a:t> county</a:t>
            </a:r>
            <a:endParaRPr sz="2400" dirty="0">
              <a:latin typeface="Corbel"/>
              <a:cs typeface="Corbel"/>
            </a:endParaRPr>
          </a:p>
          <a:p>
            <a:pPr marL="1018540" marR="288290" lvl="1" indent="-182880">
              <a:lnSpc>
                <a:spcPts val="2590"/>
              </a:lnSpc>
              <a:spcBef>
                <a:spcPts val="1805"/>
              </a:spcBef>
              <a:buSzPct val="79166"/>
              <a:buChar char="•"/>
              <a:tabLst>
                <a:tab pos="1018540" algn="l"/>
              </a:tabLst>
            </a:pPr>
            <a:r>
              <a:rPr sz="2400" dirty="0">
                <a:latin typeface="Corbel"/>
                <a:cs typeface="Corbel"/>
              </a:rPr>
              <a:t>If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</a:t>
            </a:r>
            <a:r>
              <a:rPr sz="2400" spc="-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case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was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removed,</a:t>
            </a:r>
            <a:r>
              <a:rPr sz="2400" spc="-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jury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trial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will</a:t>
            </a:r>
            <a:r>
              <a:rPr sz="2400" spc="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be</a:t>
            </a:r>
            <a:r>
              <a:rPr sz="2400" spc="-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held</a:t>
            </a:r>
            <a:r>
              <a:rPr sz="2400" spc="-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in</a:t>
            </a:r>
            <a:r>
              <a:rPr sz="2400" spc="-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county</a:t>
            </a:r>
            <a:r>
              <a:rPr sz="2400" spc="-3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in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which</a:t>
            </a:r>
            <a:r>
              <a:rPr sz="2400" spc="-5" dirty="0">
                <a:latin typeface="Corbel"/>
                <a:cs typeface="Corbel"/>
              </a:rPr>
              <a:t> </a:t>
            </a:r>
            <a:r>
              <a:rPr sz="2400" spc="-10" dirty="0">
                <a:latin typeface="Corbel"/>
                <a:cs typeface="Corbel"/>
              </a:rPr>
              <a:t>action </a:t>
            </a:r>
            <a:r>
              <a:rPr sz="2400" dirty="0">
                <a:latin typeface="Corbel"/>
                <a:cs typeface="Corbel"/>
              </a:rPr>
              <a:t>was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originally</a:t>
            </a:r>
            <a:r>
              <a:rPr sz="2400" spc="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filed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(provided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venue</a:t>
            </a:r>
            <a:r>
              <a:rPr sz="2400" spc="-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is </a:t>
            </a:r>
            <a:r>
              <a:rPr sz="2400" spc="-10" dirty="0">
                <a:latin typeface="Corbel"/>
                <a:cs typeface="Corbel"/>
              </a:rPr>
              <a:t>proper)</a:t>
            </a:r>
            <a:endParaRPr sz="2400" dirty="0">
              <a:latin typeface="Corbel"/>
              <a:cs typeface="Corbel"/>
            </a:endParaRPr>
          </a:p>
          <a:p>
            <a:pPr marL="1018540" marR="5080" lvl="1" indent="-182880">
              <a:lnSpc>
                <a:spcPts val="2590"/>
              </a:lnSpc>
              <a:spcBef>
                <a:spcPts val="1805"/>
              </a:spcBef>
              <a:buSzPct val="79166"/>
              <a:buChar char="•"/>
              <a:tabLst>
                <a:tab pos="1018540" algn="l"/>
              </a:tabLst>
            </a:pPr>
            <a:r>
              <a:rPr sz="2400" dirty="0">
                <a:latin typeface="Corbel"/>
                <a:cs typeface="Corbel"/>
              </a:rPr>
              <a:t>Procedures</a:t>
            </a:r>
            <a:r>
              <a:rPr sz="2400" spc="-3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regarding</a:t>
            </a:r>
            <a:r>
              <a:rPr sz="2400" spc="-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jury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panels, jury</a:t>
            </a:r>
            <a:r>
              <a:rPr sz="2400" spc="-3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selection,</a:t>
            </a:r>
            <a:r>
              <a:rPr sz="2400" spc="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and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other</a:t>
            </a:r>
            <a:r>
              <a:rPr sz="2400" spc="-2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jury-</a:t>
            </a:r>
            <a:r>
              <a:rPr sz="2400" spc="-10" dirty="0">
                <a:latin typeface="Corbel"/>
                <a:cs typeface="Corbel"/>
              </a:rPr>
              <a:t>related </a:t>
            </a:r>
            <a:r>
              <a:rPr sz="2400" dirty="0">
                <a:latin typeface="Corbel"/>
                <a:cs typeface="Corbel"/>
              </a:rPr>
              <a:t>procedure</a:t>
            </a:r>
            <a:r>
              <a:rPr sz="2400" spc="-4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shall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mirror</a:t>
            </a:r>
            <a:r>
              <a:rPr sz="2400" spc="-3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that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of</a:t>
            </a:r>
            <a:r>
              <a:rPr sz="2400" spc="-3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the</a:t>
            </a:r>
            <a:r>
              <a:rPr sz="2400" spc="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district</a:t>
            </a:r>
            <a:r>
              <a:rPr sz="2400" spc="1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court</a:t>
            </a:r>
            <a:r>
              <a:rPr sz="2400" spc="-3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in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the</a:t>
            </a:r>
            <a:r>
              <a:rPr sz="2400" spc="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county</a:t>
            </a:r>
            <a:r>
              <a:rPr sz="2400" spc="-40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in</a:t>
            </a:r>
            <a:r>
              <a:rPr sz="2400" spc="-10" dirty="0">
                <a:latin typeface="Corbel"/>
                <a:cs typeface="Corbel"/>
              </a:rPr>
              <a:t> which </a:t>
            </a:r>
            <a:r>
              <a:rPr sz="2400" dirty="0">
                <a:latin typeface="Corbel"/>
                <a:cs typeface="Corbel"/>
              </a:rPr>
              <a:t>the</a:t>
            </a:r>
            <a:r>
              <a:rPr sz="2400" spc="-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trial</a:t>
            </a:r>
            <a:r>
              <a:rPr sz="2400" spc="-15" dirty="0">
                <a:latin typeface="Corbel"/>
                <a:cs typeface="Corbel"/>
              </a:rPr>
              <a:t> </a:t>
            </a:r>
            <a:r>
              <a:rPr sz="2400" dirty="0">
                <a:latin typeface="Corbel"/>
                <a:cs typeface="Corbel"/>
              </a:rPr>
              <a:t>is</a:t>
            </a:r>
            <a:r>
              <a:rPr sz="2400" spc="-5" dirty="0">
                <a:latin typeface="Corbel"/>
                <a:cs typeface="Corbel"/>
              </a:rPr>
              <a:t> </a:t>
            </a:r>
            <a:r>
              <a:rPr sz="2400" spc="-20" dirty="0">
                <a:latin typeface="Corbel"/>
                <a:cs typeface="Corbel"/>
              </a:rPr>
              <a:t>held</a:t>
            </a:r>
            <a:endParaRPr sz="2400" dirty="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468248"/>
            <a:ext cx="1056817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Jurisdiction</a:t>
            </a:r>
            <a:r>
              <a:rPr lang="en-US" spc="-10" dirty="0"/>
              <a:t> of the Business Court</a:t>
            </a:r>
            <a:endParaRPr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557022" y="1408938"/>
            <a:ext cx="3352800" cy="4750435"/>
          </a:xfrm>
          <a:prstGeom prst="rect">
            <a:avLst/>
          </a:prstGeom>
          <a:ln w="19050">
            <a:solidFill>
              <a:srgbClr val="34487C"/>
            </a:solidFill>
          </a:ln>
        </p:spPr>
        <p:txBody>
          <a:bodyPr vert="horz" wrap="square" lIns="0" tIns="33019" rIns="0" bIns="0" rtlCol="0">
            <a:spAutoFit/>
          </a:bodyPr>
          <a:lstStyle/>
          <a:p>
            <a:pPr marL="514350" marR="279400" indent="-231775">
              <a:lnSpc>
                <a:spcPts val="2380"/>
              </a:lnSpc>
              <a:spcBef>
                <a:spcPts val="259"/>
              </a:spcBef>
            </a:pPr>
            <a:r>
              <a:rPr sz="2200" b="1" spc="-10" dirty="0">
                <a:latin typeface="Corbel"/>
                <a:cs typeface="Corbel"/>
              </a:rPr>
              <a:t>Concurrent</a:t>
            </a:r>
            <a:r>
              <a:rPr sz="2200" b="1" spc="-50" dirty="0">
                <a:latin typeface="Corbel"/>
                <a:cs typeface="Corbel"/>
              </a:rPr>
              <a:t> </a:t>
            </a:r>
            <a:r>
              <a:rPr sz="2200" b="1" spc="-10" dirty="0">
                <a:latin typeface="Corbel"/>
                <a:cs typeface="Corbel"/>
              </a:rPr>
              <a:t>Jurisdiction </a:t>
            </a:r>
            <a:r>
              <a:rPr sz="2200" b="1" dirty="0">
                <a:latin typeface="Corbel"/>
                <a:cs typeface="Corbel"/>
              </a:rPr>
              <a:t>with</a:t>
            </a:r>
            <a:r>
              <a:rPr sz="2200" b="1" spc="-25" dirty="0">
                <a:latin typeface="Corbel"/>
                <a:cs typeface="Corbel"/>
              </a:rPr>
              <a:t> </a:t>
            </a:r>
            <a:r>
              <a:rPr sz="2200" b="1" spc="-10" dirty="0">
                <a:latin typeface="Corbel"/>
                <a:cs typeface="Corbel"/>
              </a:rPr>
              <a:t>District</a:t>
            </a:r>
            <a:r>
              <a:rPr sz="2200" b="1" spc="-80" dirty="0">
                <a:latin typeface="Corbel"/>
                <a:cs typeface="Corbel"/>
              </a:rPr>
              <a:t> </a:t>
            </a:r>
            <a:r>
              <a:rPr sz="2200" b="1" spc="-10" dirty="0">
                <a:latin typeface="Corbel"/>
                <a:cs typeface="Corbel"/>
              </a:rPr>
              <a:t>Courts</a:t>
            </a:r>
            <a:endParaRPr sz="2200">
              <a:latin typeface="Corbel"/>
              <a:cs typeface="Corbel"/>
            </a:endParaRPr>
          </a:p>
          <a:p>
            <a:pPr marL="433705" marR="682625" indent="-342900">
              <a:lnSpc>
                <a:spcPts val="2380"/>
              </a:lnSpc>
              <a:spcBef>
                <a:spcPts val="1789"/>
              </a:spcBef>
              <a:buSzPct val="79545"/>
              <a:buChar char="•"/>
              <a:tabLst>
                <a:tab pos="433705" algn="l"/>
              </a:tabLst>
            </a:pPr>
            <a:r>
              <a:rPr sz="2200" dirty="0">
                <a:latin typeface="Corbel"/>
                <a:cs typeface="Corbel"/>
              </a:rPr>
              <a:t>The</a:t>
            </a:r>
            <a:r>
              <a:rPr sz="2200" spc="-6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$5</a:t>
            </a:r>
            <a:r>
              <a:rPr sz="2200" spc="-8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million</a:t>
            </a:r>
            <a:r>
              <a:rPr sz="2200" spc="-25" dirty="0">
                <a:latin typeface="Corbel"/>
                <a:cs typeface="Corbel"/>
              </a:rPr>
              <a:t> (or </a:t>
            </a:r>
            <a:r>
              <a:rPr sz="2200" dirty="0">
                <a:latin typeface="Corbel"/>
                <a:cs typeface="Corbel"/>
              </a:rPr>
              <a:t>publicly</a:t>
            </a:r>
            <a:r>
              <a:rPr sz="2200" spc="-85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traded </a:t>
            </a:r>
            <a:r>
              <a:rPr sz="2200" dirty="0">
                <a:latin typeface="Corbel"/>
                <a:cs typeface="Corbel"/>
              </a:rPr>
              <a:t>company)</a:t>
            </a:r>
            <a:r>
              <a:rPr sz="2200" spc="-100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category</a:t>
            </a:r>
            <a:endParaRPr sz="2200">
              <a:latin typeface="Corbel"/>
              <a:cs typeface="Corbel"/>
            </a:endParaRPr>
          </a:p>
          <a:p>
            <a:pPr marL="433705" indent="-342900">
              <a:lnSpc>
                <a:spcPts val="2510"/>
              </a:lnSpc>
              <a:spcBef>
                <a:spcPts val="1495"/>
              </a:spcBef>
              <a:buSzPct val="79545"/>
              <a:buChar char="•"/>
              <a:tabLst>
                <a:tab pos="433705" algn="l"/>
              </a:tabLst>
            </a:pPr>
            <a:r>
              <a:rPr sz="2200" dirty="0">
                <a:latin typeface="Corbel"/>
                <a:cs typeface="Corbel"/>
              </a:rPr>
              <a:t>The</a:t>
            </a:r>
            <a:r>
              <a:rPr sz="2200" spc="-3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$10</a:t>
            </a:r>
            <a:r>
              <a:rPr sz="2200" spc="-50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million</a:t>
            </a:r>
            <a:endParaRPr sz="2200">
              <a:latin typeface="Corbel"/>
              <a:cs typeface="Corbel"/>
            </a:endParaRPr>
          </a:p>
          <a:p>
            <a:pPr marL="433705">
              <a:lnSpc>
                <a:spcPts val="2510"/>
              </a:lnSpc>
            </a:pPr>
            <a:r>
              <a:rPr sz="2200" spc="-10" dirty="0">
                <a:latin typeface="Corbel"/>
                <a:cs typeface="Corbel"/>
              </a:rPr>
              <a:t>category</a:t>
            </a:r>
            <a:endParaRPr sz="2200">
              <a:latin typeface="Corbel"/>
              <a:cs typeface="Corbel"/>
            </a:endParaRPr>
          </a:p>
          <a:p>
            <a:pPr marL="433705" marR="167005" indent="-342900">
              <a:lnSpc>
                <a:spcPct val="90000"/>
              </a:lnSpc>
              <a:spcBef>
                <a:spcPts val="1800"/>
              </a:spcBef>
              <a:buSzPct val="79545"/>
              <a:buChar char="•"/>
              <a:tabLst>
                <a:tab pos="433705" algn="l"/>
              </a:tabLst>
            </a:pPr>
            <a:r>
              <a:rPr sz="2200" spc="-10" dirty="0">
                <a:latin typeface="Corbel"/>
                <a:cs typeface="Corbel"/>
              </a:rPr>
              <a:t>Declaratory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spc="-25" dirty="0">
                <a:latin typeface="Corbel"/>
                <a:cs typeface="Corbel"/>
              </a:rPr>
              <a:t>or </a:t>
            </a:r>
            <a:r>
              <a:rPr sz="2200" dirty="0">
                <a:latin typeface="Corbel"/>
                <a:cs typeface="Corbel"/>
              </a:rPr>
              <a:t>injunctive</a:t>
            </a:r>
            <a:r>
              <a:rPr sz="2200" spc="-90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relief </a:t>
            </a:r>
            <a:r>
              <a:rPr sz="2200" dirty="0">
                <a:latin typeface="Corbel"/>
                <a:cs typeface="Corbel"/>
              </a:rPr>
              <a:t>involving</a:t>
            </a:r>
            <a:r>
              <a:rPr sz="2200" spc="-7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</a:t>
            </a:r>
            <a:r>
              <a:rPr sz="2200" spc="-7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dispute</a:t>
            </a:r>
            <a:r>
              <a:rPr sz="2200" spc="-70" dirty="0">
                <a:latin typeface="Corbel"/>
                <a:cs typeface="Corbel"/>
              </a:rPr>
              <a:t> </a:t>
            </a:r>
            <a:r>
              <a:rPr sz="2200" spc="-25" dirty="0">
                <a:latin typeface="Corbel"/>
                <a:cs typeface="Corbel"/>
              </a:rPr>
              <a:t>in </a:t>
            </a:r>
            <a:r>
              <a:rPr sz="2200" dirty="0">
                <a:latin typeface="Corbel"/>
                <a:cs typeface="Corbel"/>
              </a:rPr>
              <a:t>one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of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above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categories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283702" y="1408938"/>
            <a:ext cx="3352800" cy="4732020"/>
          </a:xfrm>
          <a:custGeom>
            <a:avLst/>
            <a:gdLst/>
            <a:ahLst/>
            <a:cxnLst/>
            <a:rect l="l" t="t" r="r" b="b"/>
            <a:pathLst>
              <a:path w="3352800" h="4732020">
                <a:moveTo>
                  <a:pt x="0" y="4732020"/>
                </a:moveTo>
                <a:lnTo>
                  <a:pt x="3352800" y="4732020"/>
                </a:lnTo>
                <a:lnTo>
                  <a:pt x="3352800" y="0"/>
                </a:lnTo>
                <a:lnTo>
                  <a:pt x="0" y="0"/>
                </a:lnTo>
                <a:lnTo>
                  <a:pt x="0" y="4732020"/>
                </a:lnTo>
                <a:close/>
              </a:path>
            </a:pathLst>
          </a:custGeom>
          <a:ln w="19050">
            <a:solidFill>
              <a:srgbClr val="34487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106417" y="1408938"/>
            <a:ext cx="4002404" cy="2903220"/>
          </a:xfrm>
          <a:prstGeom prst="rect">
            <a:avLst/>
          </a:prstGeom>
          <a:ln w="19050">
            <a:solidFill>
              <a:srgbClr val="34487C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248920" marR="287020" indent="1270" algn="ctr">
              <a:lnSpc>
                <a:spcPct val="100000"/>
              </a:lnSpc>
              <a:spcBef>
                <a:spcPts val="295"/>
              </a:spcBef>
            </a:pPr>
            <a:r>
              <a:rPr sz="2200" b="1" dirty="0">
                <a:latin typeface="Corbel"/>
                <a:cs typeface="Corbel"/>
              </a:rPr>
              <a:t>But</a:t>
            </a:r>
            <a:r>
              <a:rPr sz="2200" b="1" spc="-25" dirty="0">
                <a:latin typeface="Corbel"/>
                <a:cs typeface="Corbel"/>
              </a:rPr>
              <a:t> </a:t>
            </a:r>
            <a:r>
              <a:rPr sz="2200" b="1" dirty="0">
                <a:latin typeface="Corbel"/>
                <a:cs typeface="Corbel"/>
              </a:rPr>
              <a:t>No</a:t>
            </a:r>
            <a:r>
              <a:rPr sz="2200" b="1" spc="-80" dirty="0">
                <a:latin typeface="Corbel"/>
                <a:cs typeface="Corbel"/>
              </a:rPr>
              <a:t> </a:t>
            </a:r>
            <a:r>
              <a:rPr sz="2200" b="1" spc="-10" dirty="0">
                <a:latin typeface="Corbel"/>
                <a:cs typeface="Corbel"/>
              </a:rPr>
              <a:t>Jurisdiction</a:t>
            </a:r>
            <a:r>
              <a:rPr sz="2200" b="1" spc="-65" dirty="0">
                <a:latin typeface="Corbel"/>
                <a:cs typeface="Corbel"/>
              </a:rPr>
              <a:t> </a:t>
            </a:r>
            <a:r>
              <a:rPr sz="2200" b="1" spc="-20" dirty="0">
                <a:latin typeface="Corbel"/>
                <a:cs typeface="Corbel"/>
              </a:rPr>
              <a:t>Over </a:t>
            </a:r>
            <a:r>
              <a:rPr sz="2200" b="1" spc="-10" dirty="0">
                <a:latin typeface="Corbel"/>
                <a:cs typeface="Corbel"/>
              </a:rPr>
              <a:t>Certain</a:t>
            </a:r>
            <a:r>
              <a:rPr sz="2200" b="1" spc="-80" dirty="0">
                <a:latin typeface="Corbel"/>
                <a:cs typeface="Corbel"/>
              </a:rPr>
              <a:t> </a:t>
            </a:r>
            <a:r>
              <a:rPr sz="2200" b="1" dirty="0">
                <a:latin typeface="Corbel"/>
                <a:cs typeface="Corbel"/>
              </a:rPr>
              <a:t>Cases</a:t>
            </a:r>
            <a:r>
              <a:rPr sz="2200" b="1" spc="-5" dirty="0">
                <a:latin typeface="Corbel"/>
                <a:cs typeface="Corbel"/>
              </a:rPr>
              <a:t> </a:t>
            </a:r>
            <a:r>
              <a:rPr sz="2200" b="1" dirty="0">
                <a:latin typeface="Corbel"/>
                <a:cs typeface="Corbel"/>
              </a:rPr>
              <a:t>/</a:t>
            </a:r>
            <a:r>
              <a:rPr sz="2200" b="1" spc="-105" dirty="0">
                <a:latin typeface="Corbel"/>
                <a:cs typeface="Corbel"/>
              </a:rPr>
              <a:t> </a:t>
            </a:r>
            <a:r>
              <a:rPr sz="2200" b="1" spc="-10" dirty="0">
                <a:latin typeface="Corbel"/>
                <a:cs typeface="Corbel"/>
              </a:rPr>
              <a:t>Claims</a:t>
            </a:r>
            <a:r>
              <a:rPr sz="2200" b="1" spc="-65" dirty="0">
                <a:latin typeface="Corbel"/>
                <a:cs typeface="Corbel"/>
              </a:rPr>
              <a:t> </a:t>
            </a:r>
            <a:r>
              <a:rPr sz="2200" b="1" spc="-10" dirty="0">
                <a:latin typeface="Corbel"/>
                <a:cs typeface="Corbel"/>
              </a:rPr>
              <a:t>Unless Supplemental</a:t>
            </a:r>
            <a:endParaRPr sz="2200">
              <a:latin typeface="Corbel"/>
              <a:cs typeface="Corbel"/>
            </a:endParaRPr>
          </a:p>
          <a:p>
            <a:pPr marL="355600" marR="692785" indent="-287020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355600" algn="l"/>
              </a:tabLst>
            </a:pPr>
            <a:r>
              <a:rPr sz="2200" spc="-10" dirty="0">
                <a:latin typeface="Corbel"/>
                <a:cs typeface="Corbel"/>
              </a:rPr>
              <a:t>Supplemental</a:t>
            </a:r>
            <a:r>
              <a:rPr sz="2200" spc="-30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jurisdiction </a:t>
            </a:r>
            <a:r>
              <a:rPr sz="2200" dirty="0">
                <a:latin typeface="Corbel"/>
                <a:cs typeface="Corbel"/>
              </a:rPr>
              <a:t>must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be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agreed</a:t>
            </a:r>
            <a:r>
              <a:rPr sz="2200" spc="-3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to</a:t>
            </a:r>
            <a:r>
              <a:rPr sz="2200" spc="-5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by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spc="-25" dirty="0">
                <a:latin typeface="Corbel"/>
                <a:cs typeface="Corbel"/>
              </a:rPr>
              <a:t>all </a:t>
            </a:r>
            <a:r>
              <a:rPr sz="2200" dirty="0">
                <a:latin typeface="Corbel"/>
                <a:cs typeface="Corbel"/>
              </a:rPr>
              <a:t>parties</a:t>
            </a:r>
            <a:r>
              <a:rPr sz="2200" spc="-7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and</a:t>
            </a:r>
            <a:r>
              <a:rPr sz="2200" spc="-75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judge</a:t>
            </a:r>
            <a:endParaRPr sz="2200">
              <a:latin typeface="Corbel"/>
              <a:cs typeface="Corbel"/>
            </a:endParaRPr>
          </a:p>
          <a:p>
            <a:pPr marL="355600" indent="-286385">
              <a:lnSpc>
                <a:spcPct val="100000"/>
              </a:lnSpc>
              <a:spcBef>
                <a:spcPts val="905"/>
              </a:spcBef>
              <a:buFont typeface="Arial"/>
              <a:buChar char="•"/>
              <a:tabLst>
                <a:tab pos="355600" algn="l"/>
              </a:tabLst>
            </a:pPr>
            <a:r>
              <a:rPr sz="2200" dirty="0">
                <a:latin typeface="Corbel"/>
                <a:cs typeface="Corbel"/>
              </a:rPr>
              <a:t>List</a:t>
            </a:r>
            <a:r>
              <a:rPr sz="2200" spc="-2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of</a:t>
            </a:r>
            <a:r>
              <a:rPr sz="2200" spc="-35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categories</a:t>
            </a:r>
            <a:r>
              <a:rPr sz="2200" spc="-2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of</a:t>
            </a:r>
            <a:r>
              <a:rPr sz="2200" spc="-35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cases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xfrm>
            <a:off x="10749660" y="6333898"/>
            <a:ext cx="246252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4966AC"/>
                </a:solidFill>
                <a:latin typeface="Corbel"/>
                <a:cs typeface="Corbel"/>
              </a:defRPr>
            </a:lvl1pPr>
          </a:lstStyle>
          <a:p>
            <a:pPr marL="116839">
              <a:lnSpc>
                <a:spcPts val="1230"/>
              </a:lnSpc>
            </a:pPr>
            <a:fld id="{81D60167-4931-47E6-BA6A-407CBD079E47}" type="slidenum">
              <a:rPr lang="en-US" smtClean="0"/>
              <a:pPr marL="116839">
                <a:lnSpc>
                  <a:spcPts val="1230"/>
                </a:lnSpc>
              </a:pPr>
              <a:t>9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4106417" y="4447794"/>
            <a:ext cx="3980815" cy="1711960"/>
          </a:xfrm>
          <a:prstGeom prst="rect">
            <a:avLst/>
          </a:prstGeom>
          <a:ln w="19050">
            <a:solidFill>
              <a:srgbClr val="34487C"/>
            </a:solidFill>
          </a:ln>
        </p:spPr>
        <p:txBody>
          <a:bodyPr vert="horz" wrap="square" lIns="0" tIns="134620" rIns="0" bIns="0" rtlCol="0">
            <a:spAutoFit/>
          </a:bodyPr>
          <a:lstStyle/>
          <a:p>
            <a:pPr marL="427355">
              <a:lnSpc>
                <a:spcPct val="100000"/>
              </a:lnSpc>
              <a:spcBef>
                <a:spcPts val="1060"/>
              </a:spcBef>
            </a:pPr>
            <a:r>
              <a:rPr sz="2200" b="1" spc="-10" dirty="0">
                <a:latin typeface="Corbel"/>
                <a:cs typeface="Corbel"/>
              </a:rPr>
              <a:t>Supplemental</a:t>
            </a:r>
            <a:r>
              <a:rPr sz="2200" b="1" spc="-45" dirty="0">
                <a:latin typeface="Corbel"/>
                <a:cs typeface="Corbel"/>
              </a:rPr>
              <a:t> </a:t>
            </a:r>
            <a:r>
              <a:rPr sz="2200" b="1" spc="-10" dirty="0">
                <a:latin typeface="Corbel"/>
                <a:cs typeface="Corbel"/>
              </a:rPr>
              <a:t>Jurisdiction</a:t>
            </a:r>
            <a:endParaRPr sz="2200">
              <a:latin typeface="Corbel"/>
              <a:cs typeface="Corbel"/>
            </a:endParaRPr>
          </a:p>
          <a:p>
            <a:pPr marL="433705" marR="103505" indent="-34290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433705" algn="l"/>
              </a:tabLst>
            </a:pPr>
            <a:r>
              <a:rPr sz="2200" dirty="0">
                <a:latin typeface="Corbel"/>
                <a:cs typeface="Corbel"/>
              </a:rPr>
              <a:t>Applies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to</a:t>
            </a:r>
            <a:r>
              <a:rPr sz="2200" spc="-6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claims</a:t>
            </a:r>
            <a:r>
              <a:rPr sz="2200" spc="-4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that</a:t>
            </a:r>
            <a:r>
              <a:rPr sz="2200" spc="-6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are</a:t>
            </a:r>
            <a:r>
              <a:rPr sz="2200" spc="-60" dirty="0">
                <a:latin typeface="Corbel"/>
                <a:cs typeface="Corbel"/>
              </a:rPr>
              <a:t> </a:t>
            </a:r>
            <a:r>
              <a:rPr sz="2200" spc="-20" dirty="0">
                <a:latin typeface="Corbel"/>
                <a:cs typeface="Corbel"/>
              </a:rPr>
              <a:t>part </a:t>
            </a:r>
            <a:r>
              <a:rPr sz="2200" dirty="0">
                <a:latin typeface="Corbel"/>
                <a:cs typeface="Corbel"/>
              </a:rPr>
              <a:t>of</a:t>
            </a:r>
            <a:r>
              <a:rPr sz="2200" spc="-3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same</a:t>
            </a:r>
            <a:r>
              <a:rPr sz="2200" spc="-3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case</a:t>
            </a:r>
            <a:r>
              <a:rPr sz="2200" spc="-3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/</a:t>
            </a:r>
            <a:r>
              <a:rPr sz="2200" spc="-30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controversy; </a:t>
            </a:r>
            <a:r>
              <a:rPr sz="2200" dirty="0">
                <a:latin typeface="Corbel"/>
                <a:cs typeface="Corbel"/>
              </a:rPr>
              <a:t>must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be</a:t>
            </a:r>
            <a:r>
              <a:rPr sz="2200" spc="-45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agreed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17686" y="1433906"/>
            <a:ext cx="30949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95"/>
              </a:spcBef>
            </a:pPr>
            <a:r>
              <a:rPr sz="2200" b="1" dirty="0">
                <a:latin typeface="Corbel"/>
                <a:cs typeface="Corbel"/>
              </a:rPr>
              <a:t>No</a:t>
            </a:r>
            <a:r>
              <a:rPr sz="2200" b="1" spc="-114" dirty="0">
                <a:latin typeface="Corbel"/>
                <a:cs typeface="Corbel"/>
              </a:rPr>
              <a:t> </a:t>
            </a:r>
            <a:r>
              <a:rPr sz="2200" b="1" dirty="0">
                <a:latin typeface="Corbel"/>
                <a:cs typeface="Corbel"/>
              </a:rPr>
              <a:t>Jurisdiction</a:t>
            </a:r>
            <a:r>
              <a:rPr sz="2200" b="1" spc="-45" dirty="0">
                <a:latin typeface="Corbel"/>
                <a:cs typeface="Corbel"/>
              </a:rPr>
              <a:t> </a:t>
            </a:r>
            <a:r>
              <a:rPr sz="2200" b="1" spc="-10" dirty="0">
                <a:latin typeface="Corbel"/>
                <a:cs typeface="Corbel"/>
              </a:rPr>
              <a:t>at</a:t>
            </a:r>
            <a:r>
              <a:rPr sz="2200" b="1" spc="-105" dirty="0">
                <a:latin typeface="Corbel"/>
                <a:cs typeface="Corbel"/>
              </a:rPr>
              <a:t> </a:t>
            </a:r>
            <a:r>
              <a:rPr sz="2200" b="1" dirty="0">
                <a:latin typeface="Corbel"/>
                <a:cs typeface="Corbel"/>
              </a:rPr>
              <a:t>All,</a:t>
            </a:r>
            <a:r>
              <a:rPr sz="2200" b="1" spc="-45" dirty="0">
                <a:latin typeface="Corbel"/>
                <a:cs typeface="Corbel"/>
              </a:rPr>
              <a:t> </a:t>
            </a:r>
            <a:r>
              <a:rPr sz="2200" b="1" spc="-25" dirty="0">
                <a:latin typeface="Corbel"/>
                <a:cs typeface="Corbel"/>
              </a:rPr>
              <a:t>Not</a:t>
            </a:r>
            <a:endParaRPr sz="2200">
              <a:latin typeface="Corbel"/>
              <a:cs typeface="Corbel"/>
            </a:endParaRPr>
          </a:p>
          <a:p>
            <a:pPr marR="5080" algn="ctr">
              <a:lnSpc>
                <a:spcPct val="100000"/>
              </a:lnSpc>
              <a:spcBef>
                <a:spcPts val="5"/>
              </a:spcBef>
            </a:pPr>
            <a:r>
              <a:rPr sz="2200" b="1" dirty="0">
                <a:latin typeface="Corbel"/>
                <a:cs typeface="Corbel"/>
              </a:rPr>
              <a:t>Even</a:t>
            </a:r>
            <a:r>
              <a:rPr sz="2200" b="1" spc="-105" dirty="0">
                <a:latin typeface="Corbel"/>
                <a:cs typeface="Corbel"/>
              </a:rPr>
              <a:t> </a:t>
            </a:r>
            <a:r>
              <a:rPr sz="2200" b="1" spc="-10" dirty="0">
                <a:latin typeface="Corbel"/>
                <a:cs typeface="Corbel"/>
              </a:rPr>
              <a:t>Supplemental</a:t>
            </a:r>
            <a:endParaRPr sz="22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75015" y="2333624"/>
            <a:ext cx="3129915" cy="1930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265" indent="-342265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42265" algn="l"/>
              </a:tabLst>
            </a:pPr>
            <a:r>
              <a:rPr sz="2200" dirty="0">
                <a:latin typeface="Corbel"/>
                <a:cs typeface="Corbel"/>
              </a:rPr>
              <a:t>Medical</a:t>
            </a:r>
            <a:r>
              <a:rPr sz="2200" spc="-8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liability</a:t>
            </a:r>
            <a:r>
              <a:rPr sz="2200" spc="-70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claims</a:t>
            </a:r>
            <a:endParaRPr sz="2200" dirty="0">
              <a:latin typeface="Corbel"/>
              <a:cs typeface="Corbel"/>
            </a:endParaRPr>
          </a:p>
          <a:p>
            <a:pPr marL="342900" marR="5080" indent="-342900">
              <a:lnSpc>
                <a:spcPct val="100000"/>
              </a:lnSpc>
              <a:spcBef>
                <a:spcPts val="1805"/>
              </a:spcBef>
              <a:buFont typeface="Arial"/>
              <a:buChar char="•"/>
              <a:tabLst>
                <a:tab pos="342900" algn="l"/>
              </a:tabLst>
            </a:pPr>
            <a:r>
              <a:rPr sz="2200" dirty="0">
                <a:latin typeface="Corbel"/>
                <a:cs typeface="Corbel"/>
              </a:rPr>
              <a:t>Claims</a:t>
            </a:r>
            <a:r>
              <a:rPr sz="2200" spc="-7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seeking</a:t>
            </a:r>
            <a:r>
              <a:rPr sz="2200" spc="-65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recovery </a:t>
            </a:r>
            <a:r>
              <a:rPr sz="2200" dirty="0">
                <a:latin typeface="Corbel"/>
                <a:cs typeface="Corbel"/>
              </a:rPr>
              <a:t>of</a:t>
            </a:r>
            <a:r>
              <a:rPr sz="2200" spc="-5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monetary</a:t>
            </a:r>
            <a:r>
              <a:rPr sz="2200" spc="-60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damages </a:t>
            </a:r>
            <a:r>
              <a:rPr sz="2200" dirty="0">
                <a:latin typeface="Corbel"/>
                <a:cs typeface="Corbel"/>
              </a:rPr>
              <a:t>for</a:t>
            </a:r>
            <a:r>
              <a:rPr sz="2200" spc="-55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bodily</a:t>
            </a:r>
            <a:r>
              <a:rPr sz="2200" spc="-50" dirty="0">
                <a:latin typeface="Corbel"/>
                <a:cs typeface="Corbel"/>
              </a:rPr>
              <a:t> </a:t>
            </a:r>
            <a:r>
              <a:rPr sz="2200" dirty="0">
                <a:latin typeface="Corbel"/>
                <a:cs typeface="Corbel"/>
              </a:rPr>
              <a:t>injury</a:t>
            </a:r>
            <a:r>
              <a:rPr sz="2200" spc="-55" dirty="0">
                <a:latin typeface="Corbel"/>
                <a:cs typeface="Corbel"/>
              </a:rPr>
              <a:t> </a:t>
            </a:r>
            <a:r>
              <a:rPr sz="2200" spc="-25" dirty="0">
                <a:latin typeface="Corbel"/>
                <a:cs typeface="Corbel"/>
              </a:rPr>
              <a:t>or</a:t>
            </a:r>
            <a:r>
              <a:rPr sz="2200" spc="550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death</a:t>
            </a:r>
            <a:endParaRPr sz="2200" dirty="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375015" y="4467859"/>
            <a:ext cx="240157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900" marR="508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42900" algn="l"/>
              </a:tabLst>
            </a:pPr>
            <a:r>
              <a:rPr sz="2200" dirty="0">
                <a:latin typeface="Corbel"/>
                <a:cs typeface="Corbel"/>
              </a:rPr>
              <a:t>Legal</a:t>
            </a:r>
            <a:r>
              <a:rPr sz="2200" spc="-50" dirty="0">
                <a:latin typeface="Corbel"/>
                <a:cs typeface="Corbel"/>
              </a:rPr>
              <a:t> </a:t>
            </a:r>
            <a:r>
              <a:rPr sz="2200" spc="-10" dirty="0">
                <a:latin typeface="Corbel"/>
                <a:cs typeface="Corbel"/>
              </a:rPr>
              <a:t>malpractice claims</a:t>
            </a:r>
            <a:endParaRPr sz="22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383</TotalTime>
  <Words>1378</Words>
  <Application>Microsoft Macintosh PowerPoint</Application>
  <PresentationFormat>Widescreen</PresentationFormat>
  <Paragraphs>169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Corbel</vt:lpstr>
      <vt:lpstr>Corbel-BoldItalic</vt:lpstr>
      <vt:lpstr>Courier New</vt:lpstr>
      <vt:lpstr>Office Theme</vt:lpstr>
      <vt:lpstr>Texas Business Courts and the Fifteenth Court of Appeals</vt:lpstr>
      <vt:lpstr>A Major Change to the Texas Business Litigation Landscape</vt:lpstr>
      <vt:lpstr>Appellate Courts</vt:lpstr>
      <vt:lpstr>The Structure of the Court</vt:lpstr>
      <vt:lpstr>The Structure of the Court</vt:lpstr>
      <vt:lpstr>         Judges</vt:lpstr>
      <vt:lpstr>The Logistics of the Court</vt:lpstr>
      <vt:lpstr> Jury Trials for the Court</vt:lpstr>
      <vt:lpstr>Jurisdiction of the Business Court</vt:lpstr>
      <vt:lpstr>   Jurisdiction: The $5 Million Category</vt:lpstr>
      <vt:lpstr>Jurisdiction: The $10 Million Category</vt:lpstr>
      <vt:lpstr>Qualified Transaction</vt:lpstr>
      <vt:lpstr>Excluded from Jurisdiction, Unless Supplemental</vt:lpstr>
      <vt:lpstr>Excluded from Jurisdiction Entirely</vt:lpstr>
      <vt:lpstr>     To Be Determined</vt:lpstr>
      <vt:lpstr>  Venue, Removal, and Transfer</vt:lpstr>
      <vt:lpstr>Appeals</vt:lpstr>
      <vt:lpstr>Concluding Thoughts and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TX business courts and the fifteenth court of Appeals</dc:title>
  <dc:creator>Rongey, Jamaria</dc:creator>
  <cp:lastModifiedBy>Rongey, Jamaria</cp:lastModifiedBy>
  <cp:revision>4</cp:revision>
  <dcterms:created xsi:type="dcterms:W3CDTF">2023-09-05T18:37:05Z</dcterms:created>
  <dcterms:modified xsi:type="dcterms:W3CDTF">2023-09-06T17:33:49Z</dcterms:modified>
</cp:coreProperties>
</file>